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40"/>
  </p:notesMasterIdLst>
  <p:sldIdLst>
    <p:sldId id="256" r:id="rId2"/>
    <p:sldId id="334" r:id="rId3"/>
    <p:sldId id="298" r:id="rId4"/>
    <p:sldId id="259" r:id="rId5"/>
    <p:sldId id="317" r:id="rId6"/>
    <p:sldId id="269" r:id="rId7"/>
    <p:sldId id="268" r:id="rId8"/>
    <p:sldId id="257" r:id="rId9"/>
    <p:sldId id="302" r:id="rId10"/>
    <p:sldId id="301" r:id="rId11"/>
    <p:sldId id="303" r:id="rId12"/>
    <p:sldId id="300" r:id="rId13"/>
    <p:sldId id="304" r:id="rId14"/>
    <p:sldId id="305" r:id="rId15"/>
    <p:sldId id="306" r:id="rId16"/>
    <p:sldId id="308" r:id="rId17"/>
    <p:sldId id="309" r:id="rId18"/>
    <p:sldId id="310" r:id="rId19"/>
    <p:sldId id="311" r:id="rId20"/>
    <p:sldId id="312" r:id="rId21"/>
    <p:sldId id="313" r:id="rId22"/>
    <p:sldId id="314" r:id="rId23"/>
    <p:sldId id="322" r:id="rId24"/>
    <p:sldId id="324" r:id="rId25"/>
    <p:sldId id="325" r:id="rId26"/>
    <p:sldId id="326" r:id="rId27"/>
    <p:sldId id="327" r:id="rId28"/>
    <p:sldId id="328" r:id="rId29"/>
    <p:sldId id="323" r:id="rId30"/>
    <p:sldId id="315" r:id="rId31"/>
    <p:sldId id="316" r:id="rId32"/>
    <p:sldId id="333" r:id="rId33"/>
    <p:sldId id="329" r:id="rId34"/>
    <p:sldId id="330" r:id="rId35"/>
    <p:sldId id="318" r:id="rId36"/>
    <p:sldId id="319" r:id="rId37"/>
    <p:sldId id="321" r:id="rId38"/>
    <p:sldId id="337" r:id="rId39"/>
  </p:sldIdLst>
  <p:sldSz cx="9144000" cy="5143500" type="screen16x9"/>
  <p:notesSz cx="6858000" cy="9144000"/>
  <p:embeddedFontLst>
    <p:embeddedFont>
      <p:font typeface="Fira Sans Condensed Medium" panose="020B0603050000020004" pitchFamily="34" charset="0"/>
      <p:regular r:id="rId41"/>
      <p:italic r:id="rId42"/>
    </p:embeddedFont>
    <p:embeddedFont>
      <p:font typeface="Livvic Light" pitchFamily="2" charset="0"/>
      <p:regular r:id="rId43"/>
      <p:italic r:id="rId44"/>
    </p:embeddedFont>
    <p:embeddedFont>
      <p:font typeface="Maven Pro" panose="020B0604020202020204" charset="0"/>
      <p:regular r:id="rId45"/>
      <p:bold r:id="rId46"/>
    </p:embeddedFont>
    <p:embeddedFont>
      <p:font typeface="Nunito Light" pitchFamily="2" charset="0"/>
      <p:regular r:id="rId47"/>
      <p:italic r:id="rId48"/>
    </p:embeddedFont>
    <p:embeddedFont>
      <p:font typeface="Oswald" panose="00000500000000000000" pitchFamily="2" charset="0"/>
      <p:regular r:id="rId49"/>
      <p:bold r:id="rId50"/>
    </p:embeddedFont>
    <p:embeddedFont>
      <p:font typeface="Share Tech" panose="020B0604020202020204" charset="0"/>
      <p:regular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343C6F-E937-B0DC-A8CA-A3BFE56CBF88}" v="140" dt="2024-05-14T08:55:40.649"/>
  </p1510:revLst>
</p1510:revInfo>
</file>

<file path=ppt/tableStyles.xml><?xml version="1.0" encoding="utf-8"?>
<a:tblStyleLst xmlns:a="http://schemas.openxmlformats.org/drawingml/2006/main" def="{14B14813-F9A6-4565-9B1A-8A7E8E6CBE0B}">
  <a:tblStyle styleId="{14B14813-F9A6-4565-9B1A-8A7E8E6CBE0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9" d="100"/>
          <a:sy n="149" d="100"/>
        </p:scale>
        <p:origin x="778" y="11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54679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64919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28181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5960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77404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21341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47466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99930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0153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2796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924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1_Table of contents">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13495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a:spLocks noGrp="1"/>
          </p:cNvSpPr>
          <p:nvPr>
            <p:ph type="pic" idx="2"/>
          </p:nvPr>
        </p:nvSpPr>
        <p:spPr>
          <a:xfrm>
            <a:off x="0" y="0"/>
            <a:ext cx="9144000" cy="5143500"/>
          </a:xfrm>
          <a:prstGeom prst="rect">
            <a:avLst/>
          </a:prstGeom>
          <a:noFill/>
          <a:ln>
            <a:noFill/>
          </a:ln>
        </p:spPr>
      </p:sp>
      <p:sp>
        <p:nvSpPr>
          <p:cNvPr id="175" name="Google Shape;175;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6"/>
        <p:cNvGrpSpPr/>
        <p:nvPr/>
      </p:nvGrpSpPr>
      <p:grpSpPr>
        <a:xfrm>
          <a:off x="0" y="0"/>
          <a:ext cx="0" cy="0"/>
          <a:chOff x="0" y="0"/>
          <a:chExt cx="0" cy="0"/>
        </a:xfrm>
      </p:grpSpPr>
      <p:sp>
        <p:nvSpPr>
          <p:cNvPr id="177" name="Google Shape;177;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8" name="Google Shape;178;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9" name="Google Shape;179;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1"/>
          <p:cNvGrpSpPr/>
          <p:nvPr/>
        </p:nvGrpSpPr>
        <p:grpSpPr>
          <a:xfrm>
            <a:off x="8217007" y="3576772"/>
            <a:ext cx="188886" cy="1181531"/>
            <a:chOff x="2877432" y="975334"/>
            <a:chExt cx="188886" cy="1181531"/>
          </a:xfrm>
        </p:grpSpPr>
        <p:sp>
          <p:nvSpPr>
            <p:cNvPr id="185" name="Google Shape;185;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 name="Google Shape;189;p11"/>
          <p:cNvGrpSpPr/>
          <p:nvPr/>
        </p:nvGrpSpPr>
        <p:grpSpPr>
          <a:xfrm>
            <a:off x="7519346" y="3243318"/>
            <a:ext cx="98059" cy="1147596"/>
            <a:chOff x="3347921" y="16006"/>
            <a:chExt cx="98059" cy="1147596"/>
          </a:xfrm>
        </p:grpSpPr>
        <p:sp>
          <p:nvSpPr>
            <p:cNvPr id="190" name="Google Shape;190;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1"/>
          <p:cNvGrpSpPr/>
          <p:nvPr/>
        </p:nvGrpSpPr>
        <p:grpSpPr>
          <a:xfrm>
            <a:off x="805821" y="2953663"/>
            <a:ext cx="121172" cy="760495"/>
            <a:chOff x="5245196" y="3136513"/>
            <a:chExt cx="121172" cy="760495"/>
          </a:xfrm>
        </p:grpSpPr>
        <p:sp>
          <p:nvSpPr>
            <p:cNvPr id="193" name="Google Shape;193;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11"/>
          <p:cNvGrpSpPr/>
          <p:nvPr/>
        </p:nvGrpSpPr>
        <p:grpSpPr>
          <a:xfrm>
            <a:off x="250617" y="2402301"/>
            <a:ext cx="188650" cy="2468354"/>
            <a:chOff x="250617" y="2402301"/>
            <a:chExt cx="188650" cy="2468354"/>
          </a:xfrm>
        </p:grpSpPr>
        <p:sp>
          <p:nvSpPr>
            <p:cNvPr id="196" name="Google Shape;196;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11"/>
          <p:cNvGrpSpPr/>
          <p:nvPr/>
        </p:nvGrpSpPr>
        <p:grpSpPr>
          <a:xfrm>
            <a:off x="2038689" y="173907"/>
            <a:ext cx="57599" cy="831799"/>
            <a:chOff x="2038689" y="173907"/>
            <a:chExt cx="57599" cy="831799"/>
          </a:xfrm>
        </p:grpSpPr>
        <p:sp>
          <p:nvSpPr>
            <p:cNvPr id="203" name="Google Shape;203;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11"/>
          <p:cNvGrpSpPr/>
          <p:nvPr/>
        </p:nvGrpSpPr>
        <p:grpSpPr>
          <a:xfrm>
            <a:off x="4920170" y="-496491"/>
            <a:ext cx="188886" cy="1181531"/>
            <a:chOff x="2877432" y="975334"/>
            <a:chExt cx="188886" cy="1181531"/>
          </a:xfrm>
        </p:grpSpPr>
        <p:sp>
          <p:nvSpPr>
            <p:cNvPr id="207" name="Google Shape;207;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11"/>
          <p:cNvGrpSpPr/>
          <p:nvPr/>
        </p:nvGrpSpPr>
        <p:grpSpPr>
          <a:xfrm>
            <a:off x="3030471" y="-223849"/>
            <a:ext cx="121172" cy="760495"/>
            <a:chOff x="5245196" y="3136513"/>
            <a:chExt cx="121172" cy="760495"/>
          </a:xfrm>
        </p:grpSpPr>
        <p:sp>
          <p:nvSpPr>
            <p:cNvPr id="212" name="Google Shape;21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2306292" y="2569221"/>
            <a:ext cx="199237" cy="2828935"/>
            <a:chOff x="1608717" y="1280046"/>
            <a:chExt cx="199237" cy="2828935"/>
          </a:xfrm>
        </p:grpSpPr>
        <p:sp>
          <p:nvSpPr>
            <p:cNvPr id="215" name="Google Shape;215;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4"/>
        <p:cNvGrpSpPr/>
        <p:nvPr/>
      </p:nvGrpSpPr>
      <p:grpSpPr>
        <a:xfrm>
          <a:off x="0" y="0"/>
          <a:ext cx="0" cy="0"/>
          <a:chOff x="0" y="0"/>
          <a:chExt cx="0" cy="0"/>
        </a:xfrm>
      </p:grpSpPr>
      <p:sp>
        <p:nvSpPr>
          <p:cNvPr id="335" name="Google Shape;335;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6" name="Google Shape;336;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7" name="Google Shape;337;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8" name="Google Shape;338;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9" name="Google Shape;339;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0" name="Google Shape;340;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1" name="Google Shape;341;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2" name="Google Shape;342;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3" name="Google Shape;343;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4" name="Google Shape;344;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10"/>
        <p:cNvGrpSpPr/>
        <p:nvPr/>
      </p:nvGrpSpPr>
      <p:grpSpPr>
        <a:xfrm>
          <a:off x="0" y="0"/>
          <a:ext cx="0" cy="0"/>
          <a:chOff x="0" y="0"/>
          <a:chExt cx="0" cy="0"/>
        </a:xfrm>
      </p:grpSpPr>
      <p:sp>
        <p:nvSpPr>
          <p:cNvPr id="411" name="Google Shape;411;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2" name="Google Shape;412;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3" name="Google Shape;413;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4" name="Google Shape;414;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4" r:id="rId4"/>
    <p:sldLayoutId id="2147483655" r:id="rId5"/>
    <p:sldLayoutId id="2147483656" r:id="rId6"/>
    <p:sldLayoutId id="2147483657" r:id="rId7"/>
    <p:sldLayoutId id="2147483663" r:id="rId8"/>
    <p:sldLayoutId id="2147483666" r:id="rId9"/>
    <p:sldLayoutId id="2147483667" r:id="rId10"/>
    <p:sldLayoutId id="2147483668" r:id="rId11"/>
    <p:sldLayoutId id="214748367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35.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archive.ics.uci.edu/dataset/205/opinrank+review+dataset" TargetMode="Externa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25"/>
          <p:cNvSpPr txBox="1">
            <a:spLocks noGrp="1"/>
          </p:cNvSpPr>
          <p:nvPr>
            <p:ph type="subTitle" idx="1"/>
          </p:nvPr>
        </p:nvSpPr>
        <p:spPr>
          <a:xfrm>
            <a:off x="2630184" y="2783583"/>
            <a:ext cx="3896864"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Unveiling the Power of Words for Hotel Review Insights</a:t>
            </a:r>
          </a:p>
        </p:txBody>
      </p:sp>
      <p:sp>
        <p:nvSpPr>
          <p:cNvPr id="436" name="Google Shape;436;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Natural </a:t>
            </a:r>
            <a:r>
              <a:rPr lang="en">
                <a:solidFill>
                  <a:schemeClr val="accent2"/>
                </a:solidFill>
                <a:sym typeface="Maven Pro"/>
              </a:rPr>
              <a:t>Language</a:t>
            </a:r>
            <a:r>
              <a:rPr lang="en"/>
              <a:t> Processing</a:t>
            </a:r>
            <a:endParaRPr/>
          </a:p>
        </p:txBody>
      </p:sp>
      <p:sp>
        <p:nvSpPr>
          <p:cNvPr id="437" name="Google Shape;437;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 name="Google Shape;443;p25"/>
          <p:cNvGrpSpPr/>
          <p:nvPr/>
        </p:nvGrpSpPr>
        <p:grpSpPr>
          <a:xfrm>
            <a:off x="6232314" y="3696331"/>
            <a:ext cx="121434" cy="1073147"/>
            <a:chOff x="6232314" y="3696331"/>
            <a:chExt cx="121434" cy="1073147"/>
          </a:xfrm>
        </p:grpSpPr>
        <p:sp>
          <p:nvSpPr>
            <p:cNvPr id="444" name="Google Shape;444;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25"/>
          <p:cNvGrpSpPr/>
          <p:nvPr/>
        </p:nvGrpSpPr>
        <p:grpSpPr>
          <a:xfrm>
            <a:off x="6780548" y="337714"/>
            <a:ext cx="133252" cy="1952377"/>
            <a:chOff x="6780548" y="337714"/>
            <a:chExt cx="133252" cy="1952377"/>
          </a:xfrm>
        </p:grpSpPr>
        <p:sp>
          <p:nvSpPr>
            <p:cNvPr id="447" name="Google Shape;447;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5"/>
          <p:cNvGrpSpPr/>
          <p:nvPr/>
        </p:nvGrpSpPr>
        <p:grpSpPr>
          <a:xfrm>
            <a:off x="1608717" y="1280046"/>
            <a:ext cx="199237" cy="2828935"/>
            <a:chOff x="1608717" y="1280046"/>
            <a:chExt cx="199237" cy="2828935"/>
          </a:xfrm>
        </p:grpSpPr>
        <p:sp>
          <p:nvSpPr>
            <p:cNvPr id="450" name="Google Shape;450;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25"/>
          <p:cNvGrpSpPr/>
          <p:nvPr/>
        </p:nvGrpSpPr>
        <p:grpSpPr>
          <a:xfrm>
            <a:off x="8008096" y="2108910"/>
            <a:ext cx="199001" cy="2139769"/>
            <a:chOff x="8008096" y="2108910"/>
            <a:chExt cx="199001" cy="2139769"/>
          </a:xfrm>
        </p:grpSpPr>
        <p:sp>
          <p:nvSpPr>
            <p:cNvPr id="456" name="Google Shape;456;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25"/>
          <p:cNvGrpSpPr/>
          <p:nvPr/>
        </p:nvGrpSpPr>
        <p:grpSpPr>
          <a:xfrm>
            <a:off x="4472500" y="3928605"/>
            <a:ext cx="199001" cy="867198"/>
            <a:chOff x="4475150" y="4052605"/>
            <a:chExt cx="199001" cy="867198"/>
          </a:xfrm>
        </p:grpSpPr>
        <p:sp>
          <p:nvSpPr>
            <p:cNvPr id="459" name="Google Shape;459;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pic>
        <p:nvPicPr>
          <p:cNvPr id="23" name="Picture 22" descr="A hand holding a thumb down&#10;&#10;Description automatically generated">
            <a:extLst>
              <a:ext uri="{FF2B5EF4-FFF2-40B4-BE49-F238E27FC236}">
                <a16:creationId xmlns:a16="http://schemas.microsoft.com/office/drawing/2014/main" id="{1A006775-F801-A3B2-5604-A6CB6C48C947}"/>
              </a:ext>
            </a:extLst>
          </p:cNvPr>
          <p:cNvPicPr>
            <a:picLocks noChangeAspect="1"/>
          </p:cNvPicPr>
          <p:nvPr/>
        </p:nvPicPr>
        <p:blipFill>
          <a:blip r:embed="rId3"/>
          <a:stretch>
            <a:fillRect/>
          </a:stretch>
        </p:blipFill>
        <p:spPr>
          <a:xfrm rot="5400000">
            <a:off x="0" y="5683955"/>
            <a:ext cx="1097279" cy="1097279"/>
          </a:xfrm>
          <a:prstGeom prst="rect">
            <a:avLst/>
          </a:prstGeom>
        </p:spPr>
      </p:pic>
      <p:pic>
        <p:nvPicPr>
          <p:cNvPr id="25" name="Picture 24" descr="A hand with thumb up and a speech bubble&#10;&#10;Description automatically generated">
            <a:extLst>
              <a:ext uri="{FF2B5EF4-FFF2-40B4-BE49-F238E27FC236}">
                <a16:creationId xmlns:a16="http://schemas.microsoft.com/office/drawing/2014/main" id="{420662BA-74A7-FB95-CB60-333CD8A5BAE2}"/>
              </a:ext>
            </a:extLst>
          </p:cNvPr>
          <p:cNvPicPr>
            <a:picLocks noChangeAspect="1"/>
          </p:cNvPicPr>
          <p:nvPr/>
        </p:nvPicPr>
        <p:blipFill>
          <a:blip r:embed="rId4"/>
          <a:stretch>
            <a:fillRect/>
          </a:stretch>
        </p:blipFill>
        <p:spPr>
          <a:xfrm rot="16200000">
            <a:off x="-2225040" y="-71120"/>
            <a:ext cx="1097279" cy="1097279"/>
          </a:xfrm>
          <a:prstGeom prst="rect">
            <a:avLst/>
          </a:prstGeom>
        </p:spPr>
      </p:pic>
      <p:sp>
        <p:nvSpPr>
          <p:cNvPr id="27" name="Google Shape;606;p30">
            <a:extLst>
              <a:ext uri="{FF2B5EF4-FFF2-40B4-BE49-F238E27FC236}">
                <a16:creationId xmlns:a16="http://schemas.microsoft.com/office/drawing/2014/main" id="{2736B410-1921-1CBA-582D-A461B0637B20}"/>
              </a:ext>
            </a:extLst>
          </p:cNvPr>
          <p:cNvSpPr txBox="1">
            <a:spLocks noGrp="1"/>
          </p:cNvSpPr>
          <p:nvPr>
            <p:ph type="subTitle" idx="1"/>
          </p:nvPr>
        </p:nvSpPr>
        <p:spPr>
          <a:xfrm>
            <a:off x="1269997" y="-1790134"/>
            <a:ext cx="6197601" cy="1262381"/>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spcFirstLastPara="1" wrap="square" lIns="91425" tIns="91425" rIns="91425" bIns="91425" anchor="t" anchorCtr="0">
            <a:noAutofit/>
          </a:bodyPr>
          <a:lstStyle/>
          <a:p>
            <a:pPr marL="0" lvl="0" indent="0" algn="just" rtl="0">
              <a:spcBef>
                <a:spcPts val="0"/>
              </a:spcBef>
              <a:spcAft>
                <a:spcPts val="0"/>
              </a:spcAft>
              <a:buNone/>
            </a:pPr>
            <a:r>
              <a:rPr lang="en-US"/>
              <a:t>‘A very comfortable Hotel in mid Manhattan. Ideal location with most attractions within easy walking distance. Probably the most helpful and friendly doormen outside of </a:t>
            </a:r>
            <a:r>
              <a:rPr lang="en-US" err="1"/>
              <a:t>Dubai.Rooms</a:t>
            </a:r>
            <a:r>
              <a:rPr lang="en-US"/>
              <a:t> very comfortable indeed', "There are many good things about this Hotel but unfortunately our stay had a couple of bad experiences.”’</a:t>
            </a:r>
            <a:endParaRPr/>
          </a:p>
        </p:txBody>
      </p:sp>
      <p:sp>
        <p:nvSpPr>
          <p:cNvPr id="28" name="Google Shape;606;p30">
            <a:extLst>
              <a:ext uri="{FF2B5EF4-FFF2-40B4-BE49-F238E27FC236}">
                <a16:creationId xmlns:a16="http://schemas.microsoft.com/office/drawing/2014/main" id="{EA6DA2BE-0BF5-7757-016D-AEB6DE31C39D}"/>
              </a:ext>
            </a:extLst>
          </p:cNvPr>
          <p:cNvSpPr txBox="1">
            <a:spLocks/>
          </p:cNvSpPr>
          <p:nvPr/>
        </p:nvSpPr>
        <p:spPr>
          <a:xfrm>
            <a:off x="1269997" y="5683955"/>
            <a:ext cx="6197601" cy="1162755"/>
          </a:xfrm>
          <a:prstGeom prst="rect">
            <a:avLst/>
          </a:prstGeom>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r>
              <a:rPr lang="en-US"/>
              <a:t>‘What a BAD experience in a 4-star hotel. They have to be stripped of at least 1 star. I always stay at 4- or 5-star hotel, since 4-star hotel can feel like 5-stars or 3-stars. This was supposed to be a romantic Valentine getaway. I was coming by car. There was nobody at the front or sides door to help me with my car or luggage.’</a:t>
            </a:r>
          </a:p>
        </p:txBody>
      </p:sp>
      <p:pic>
        <p:nvPicPr>
          <p:cNvPr id="30" name="Picture 29" descr="A group of hands with thumbs up and down symbols&#10;&#10;Description automatically generated">
            <a:extLst>
              <a:ext uri="{FF2B5EF4-FFF2-40B4-BE49-F238E27FC236}">
                <a16:creationId xmlns:a16="http://schemas.microsoft.com/office/drawing/2014/main" id="{C9DBB5B7-7DE2-9CCD-240B-5BF01BD5A70E}"/>
              </a:ext>
            </a:extLst>
          </p:cNvPr>
          <p:cNvPicPr>
            <a:picLocks noChangeAspect="1"/>
          </p:cNvPicPr>
          <p:nvPr/>
        </p:nvPicPr>
        <p:blipFill>
          <a:blip r:embed="rId5"/>
          <a:stretch>
            <a:fillRect/>
          </a:stretch>
        </p:blipFill>
        <p:spPr>
          <a:xfrm rot="5400000">
            <a:off x="9477205" y="1836368"/>
            <a:ext cx="1251755" cy="1251755"/>
          </a:xfrm>
          <a:prstGeom prst="rect">
            <a:avLst/>
          </a:prstGeom>
        </p:spPr>
      </p:pic>
      <p:sp>
        <p:nvSpPr>
          <p:cNvPr id="31" name="Google Shape;606;p30">
            <a:extLst>
              <a:ext uri="{FF2B5EF4-FFF2-40B4-BE49-F238E27FC236}">
                <a16:creationId xmlns:a16="http://schemas.microsoft.com/office/drawing/2014/main" id="{5E203A3F-8625-83D4-B8A9-037882EBBF88}"/>
              </a:ext>
            </a:extLst>
          </p:cNvPr>
          <p:cNvSpPr txBox="1">
            <a:spLocks/>
          </p:cNvSpPr>
          <p:nvPr/>
        </p:nvSpPr>
        <p:spPr>
          <a:xfrm>
            <a:off x="-6512561" y="1940559"/>
            <a:ext cx="6197601" cy="1262381"/>
          </a:xfrm>
          <a:prstGeom prst="rect">
            <a:avLst/>
          </a:prstGeom>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r>
              <a:rPr lang="en-US"/>
              <a:t>'Avoid! Noisy air conditioner-small room-dark lobby-rude staff-crap swim', 'After a attempted break-in of our room, management totally dropped the ball, failing to call the police and follow up with us once we returned home. I would not trust them again.', 'Cannot be beaten for comfort, customer service and location.’</a:t>
            </a:r>
          </a:p>
        </p:txBody>
      </p:sp>
    </p:spTree>
    <p:extLst>
      <p:ext uri="{BB962C8B-B14F-4D97-AF65-F5344CB8AC3E}">
        <p14:creationId xmlns:p14="http://schemas.microsoft.com/office/powerpoint/2010/main" val="9995390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0"/>
        <p:cNvGrpSpPr/>
        <p:nvPr/>
      </p:nvGrpSpPr>
      <p:grpSpPr>
        <a:xfrm>
          <a:off x="0" y="0"/>
          <a:ext cx="0" cy="0"/>
          <a:chOff x="0" y="0"/>
          <a:chExt cx="0" cy="0"/>
        </a:xfrm>
      </p:grpSpPr>
      <p:pic>
        <p:nvPicPr>
          <p:cNvPr id="1026" name="Picture 2" descr="3d render luxury hotel reception">
            <a:extLst>
              <a:ext uri="{FF2B5EF4-FFF2-40B4-BE49-F238E27FC236}">
                <a16:creationId xmlns:a16="http://schemas.microsoft.com/office/drawing/2014/main" id="{04313E21-5370-4C20-8781-B904C7D5A81E}"/>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240350" y="-1029774"/>
            <a:ext cx="9465630" cy="7572504"/>
          </a:xfrm>
          <a:prstGeom prst="rect">
            <a:avLst/>
          </a:prstGeom>
          <a:noFill/>
          <a:extLst>
            <a:ext uri="{909E8E84-426E-40DD-AFC4-6F175D3DCCD1}">
              <a14:hiddenFill xmlns:a14="http://schemas.microsoft.com/office/drawing/2010/main">
                <a:solidFill>
                  <a:srgbClr val="FFFFFF"/>
                </a:solidFill>
              </a14:hiddenFill>
            </a:ext>
          </a:extLst>
        </p:spPr>
      </p:pic>
      <p:sp>
        <p:nvSpPr>
          <p:cNvPr id="1081" name="Google Shape;1081;p37"/>
          <p:cNvSpPr txBox="1">
            <a:spLocks noGrp="1"/>
          </p:cNvSpPr>
          <p:nvPr>
            <p:ph type="title"/>
          </p:nvPr>
        </p:nvSpPr>
        <p:spPr>
          <a:xfrm>
            <a:off x="1794355" y="1681128"/>
            <a:ext cx="5555291"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EXTRACTING </a:t>
            </a:r>
            <a:r>
              <a:rPr lang="en-US">
                <a:solidFill>
                  <a:schemeClr val="accent2"/>
                </a:solidFill>
              </a:rPr>
              <a:t>COMMENT</a:t>
            </a:r>
            <a:r>
              <a:rPr lang="en-US"/>
              <a:t> TOPIC THEMES</a:t>
            </a:r>
            <a:endParaRPr>
              <a:solidFill>
                <a:schemeClr val="accent3"/>
              </a:solidFill>
            </a:endParaRPr>
          </a:p>
        </p:txBody>
      </p:sp>
    </p:spTree>
    <p:extLst>
      <p:ext uri="{BB962C8B-B14F-4D97-AF65-F5344CB8AC3E}">
        <p14:creationId xmlns:p14="http://schemas.microsoft.com/office/powerpoint/2010/main" val="233384482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19" name="Text Placeholder 18">
            <a:extLst>
              <a:ext uri="{FF2B5EF4-FFF2-40B4-BE49-F238E27FC236}">
                <a16:creationId xmlns:a16="http://schemas.microsoft.com/office/drawing/2014/main" id="{4729D55B-6A4E-6520-4202-B7D5FAFBED00}"/>
              </a:ext>
            </a:extLst>
          </p:cNvPr>
          <p:cNvSpPr>
            <a:spLocks noGrp="1"/>
          </p:cNvSpPr>
          <p:nvPr>
            <p:ph type="body" idx="1"/>
          </p:nvPr>
        </p:nvSpPr>
        <p:spPr>
          <a:xfrm>
            <a:off x="618824" y="989474"/>
            <a:ext cx="8022255" cy="3414885"/>
          </a:xfrm>
        </p:spPr>
        <p:txBody>
          <a:bodyPr/>
          <a:lstStyle/>
          <a:p>
            <a:pPr marL="114300" indent="0" algn="just">
              <a:buNone/>
            </a:pPr>
            <a:r>
              <a:rPr lang="en-US" sz="1400" b="1"/>
              <a:t>Objective: Analyze and Identify Significant Words Associated with Sentiments</a:t>
            </a:r>
          </a:p>
          <a:p>
            <a:pPr algn="just">
              <a:buFont typeface="Arial" panose="020B0604020202020204" pitchFamily="34" charset="0"/>
              <a:buChar char="•"/>
            </a:pPr>
            <a:r>
              <a:rPr lang="en-US" sz="1400"/>
              <a:t>Word Clouds: Visual Representation of Word Frequency</a:t>
            </a:r>
          </a:p>
          <a:p>
            <a:pPr algn="just">
              <a:buFont typeface="Arial" panose="020B0604020202020204" pitchFamily="34" charset="0"/>
              <a:buChar char="•"/>
            </a:pPr>
            <a:r>
              <a:rPr lang="en-US" sz="1400"/>
              <a:t>Size Corresponds to Frequency within the Corpus</a:t>
            </a:r>
          </a:p>
          <a:p>
            <a:pPr marL="114300" indent="0" algn="just">
              <a:buNone/>
            </a:pPr>
            <a:endParaRPr lang="en-US" sz="1400"/>
          </a:p>
          <a:p>
            <a:pPr marL="114300" indent="0" algn="just">
              <a:buNone/>
            </a:pPr>
            <a:r>
              <a:rPr lang="en-US" sz="1400" b="1"/>
              <a:t>Preprocessing Steps:</a:t>
            </a:r>
          </a:p>
          <a:p>
            <a:pPr algn="just">
              <a:buFont typeface="Arial" panose="020B0604020202020204" pitchFamily="34" charset="0"/>
              <a:buChar char="•"/>
            </a:pPr>
            <a:r>
              <a:rPr lang="en-US" sz="1400"/>
              <a:t>Stop Word Removal: Eliminating Common Words (e.g., "to," "at," "a")</a:t>
            </a:r>
          </a:p>
          <a:p>
            <a:pPr algn="just">
              <a:buFont typeface="Arial" panose="020B0604020202020204" pitchFamily="34" charset="0"/>
              <a:buChar char="•"/>
            </a:pPr>
            <a:r>
              <a:rPr lang="en-US" sz="1400"/>
              <a:t>Punctuation Removal: Enhancing Data Cleanliness</a:t>
            </a:r>
          </a:p>
          <a:p>
            <a:pPr algn="just">
              <a:buFont typeface="Arial" panose="020B0604020202020204" pitchFamily="34" charset="0"/>
              <a:buChar char="•"/>
            </a:pPr>
            <a:r>
              <a:rPr lang="en-US" sz="1400"/>
              <a:t>Lemmatization: Refining Words for Better Analysis</a:t>
            </a:r>
          </a:p>
          <a:p>
            <a:pPr marL="114300" indent="0" algn="just">
              <a:buNone/>
            </a:pPr>
            <a:endParaRPr lang="en-US" sz="1400"/>
          </a:p>
          <a:p>
            <a:pPr marL="114300" indent="0" algn="just">
              <a:buNone/>
            </a:pPr>
            <a:r>
              <a:rPr lang="en-US" sz="1400" b="1"/>
              <a:t>Benefits:</a:t>
            </a:r>
          </a:p>
          <a:p>
            <a:pPr algn="just">
              <a:buFont typeface="Arial" panose="020B0604020202020204" pitchFamily="34" charset="0"/>
              <a:buChar char="•"/>
            </a:pPr>
            <a:r>
              <a:rPr lang="en-US" sz="1400"/>
              <a:t>Gain Insights into Positive and Negative Sentiments</a:t>
            </a:r>
          </a:p>
          <a:p>
            <a:pPr algn="just">
              <a:buFont typeface="Arial" panose="020B0604020202020204" pitchFamily="34" charset="0"/>
              <a:buChar char="•"/>
            </a:pPr>
            <a:r>
              <a:rPr lang="en-US" sz="1400"/>
              <a:t>Identify Common Themes within Comments</a:t>
            </a:r>
          </a:p>
        </p:txBody>
      </p:sp>
      <p:sp>
        <p:nvSpPr>
          <p:cNvPr id="601" name="Google Shape;601;p30"/>
          <p:cNvSpPr txBox="1">
            <a:spLocks noGrp="1"/>
          </p:cNvSpPr>
          <p:nvPr>
            <p:ph type="ctrTitle"/>
          </p:nvPr>
        </p:nvSpPr>
        <p:spPr>
          <a:xfrm>
            <a:off x="618824" y="411675"/>
            <a:ext cx="6650655"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Exploring Positive and Negative Reviews</a:t>
            </a:r>
          </a:p>
        </p:txBody>
      </p:sp>
    </p:spTree>
    <p:extLst>
      <p:ext uri="{BB962C8B-B14F-4D97-AF65-F5344CB8AC3E}">
        <p14:creationId xmlns:p14="http://schemas.microsoft.com/office/powerpoint/2010/main" val="385278776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30"/>
          <p:cNvSpPr txBox="1">
            <a:spLocks noGrp="1"/>
          </p:cNvSpPr>
          <p:nvPr>
            <p:ph type="ctrTitle"/>
          </p:nvPr>
        </p:nvSpPr>
        <p:spPr>
          <a:xfrm>
            <a:off x="565485" y="259079"/>
            <a:ext cx="2909236" cy="41035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a:t>Word cloud for positive comments</a:t>
            </a:r>
          </a:p>
        </p:txBody>
      </p:sp>
      <p:sp>
        <p:nvSpPr>
          <p:cNvPr id="4" name="Google Shape;601;p30">
            <a:extLst>
              <a:ext uri="{FF2B5EF4-FFF2-40B4-BE49-F238E27FC236}">
                <a16:creationId xmlns:a16="http://schemas.microsoft.com/office/drawing/2014/main" id="{02CE5587-B5C6-5D09-C831-67F061D239BD}"/>
              </a:ext>
            </a:extLst>
          </p:cNvPr>
          <p:cNvSpPr txBox="1">
            <a:spLocks/>
          </p:cNvSpPr>
          <p:nvPr/>
        </p:nvSpPr>
        <p:spPr>
          <a:xfrm>
            <a:off x="5257799" y="259079"/>
            <a:ext cx="3038776" cy="4103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a:t>Word cloud for negative comments</a:t>
            </a:r>
          </a:p>
        </p:txBody>
      </p:sp>
      <p:pic>
        <p:nvPicPr>
          <p:cNvPr id="5" name="Picture 4" descr="A word cloud of words&#10;&#10;Description automatically generated">
            <a:extLst>
              <a:ext uri="{FF2B5EF4-FFF2-40B4-BE49-F238E27FC236}">
                <a16:creationId xmlns:a16="http://schemas.microsoft.com/office/drawing/2014/main" id="{4479188F-59AD-F234-8793-40513C4C85D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16" y="669434"/>
            <a:ext cx="4531098" cy="3033886"/>
          </a:xfrm>
          <a:prstGeom prst="rect">
            <a:avLst/>
          </a:prstGeom>
          <a:noFill/>
          <a:ln>
            <a:noFill/>
          </a:ln>
        </p:spPr>
      </p:pic>
      <p:pic>
        <p:nvPicPr>
          <p:cNvPr id="6" name="Picture 5" descr="A word cloud of text&#10;&#10;Description automatically generated">
            <a:extLst>
              <a:ext uri="{FF2B5EF4-FFF2-40B4-BE49-F238E27FC236}">
                <a16:creationId xmlns:a16="http://schemas.microsoft.com/office/drawing/2014/main" id="{8D23D65F-A6EC-30B2-9E0E-59936CC0A692}"/>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12903" y="669434"/>
            <a:ext cx="4531097" cy="3033912"/>
          </a:xfrm>
          <a:prstGeom prst="rect">
            <a:avLst/>
          </a:prstGeom>
          <a:noFill/>
          <a:ln>
            <a:noFill/>
          </a:ln>
        </p:spPr>
      </p:pic>
    </p:spTree>
    <p:extLst>
      <p:ext uri="{BB962C8B-B14F-4D97-AF65-F5344CB8AC3E}">
        <p14:creationId xmlns:p14="http://schemas.microsoft.com/office/powerpoint/2010/main" val="2550630291"/>
      </p:ext>
    </p:extLst>
  </p:cSld>
  <p:clrMapOvr>
    <a:masterClrMapping/>
  </p:clrMapOvr>
  <mc:AlternateContent xmlns:mc="http://schemas.openxmlformats.org/markup-compatibility/2006" xmlns:p14="http://schemas.microsoft.com/office/powerpoint/2010/main">
    <mc:Choice Requires="p14">
      <p:transition>
        <p14:vortex dir="r"/>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30"/>
          <p:cNvSpPr txBox="1">
            <a:spLocks noGrp="1"/>
          </p:cNvSpPr>
          <p:nvPr>
            <p:ph type="ctrTitle"/>
          </p:nvPr>
        </p:nvSpPr>
        <p:spPr>
          <a:xfrm>
            <a:off x="565485" y="-956263"/>
            <a:ext cx="2909236" cy="41035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a:t>Word cloud for positive comments</a:t>
            </a:r>
          </a:p>
        </p:txBody>
      </p:sp>
      <p:sp>
        <p:nvSpPr>
          <p:cNvPr id="4" name="Google Shape;601;p30">
            <a:extLst>
              <a:ext uri="{FF2B5EF4-FFF2-40B4-BE49-F238E27FC236}">
                <a16:creationId xmlns:a16="http://schemas.microsoft.com/office/drawing/2014/main" id="{02CE5587-B5C6-5D09-C831-67F061D239BD}"/>
              </a:ext>
            </a:extLst>
          </p:cNvPr>
          <p:cNvSpPr txBox="1">
            <a:spLocks/>
          </p:cNvSpPr>
          <p:nvPr/>
        </p:nvSpPr>
        <p:spPr>
          <a:xfrm>
            <a:off x="5257799" y="-956263"/>
            <a:ext cx="3038776" cy="4103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a:t>Word cloud for negative comments</a:t>
            </a:r>
          </a:p>
        </p:txBody>
      </p:sp>
      <p:pic>
        <p:nvPicPr>
          <p:cNvPr id="5" name="Picture 4" descr="A word cloud of words&#10;&#10;Description automatically generated">
            <a:extLst>
              <a:ext uri="{FF2B5EF4-FFF2-40B4-BE49-F238E27FC236}">
                <a16:creationId xmlns:a16="http://schemas.microsoft.com/office/drawing/2014/main" id="{4479188F-59AD-F234-8793-40513C4C85D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57152" y="574674"/>
            <a:ext cx="4531098" cy="3128645"/>
          </a:xfrm>
          <a:prstGeom prst="rect">
            <a:avLst/>
          </a:prstGeom>
          <a:noFill/>
          <a:ln>
            <a:noFill/>
          </a:ln>
        </p:spPr>
      </p:pic>
      <p:pic>
        <p:nvPicPr>
          <p:cNvPr id="6" name="Picture 5" descr="A word cloud of text&#10;&#10;Description automatically generated">
            <a:extLst>
              <a:ext uri="{FF2B5EF4-FFF2-40B4-BE49-F238E27FC236}">
                <a16:creationId xmlns:a16="http://schemas.microsoft.com/office/drawing/2014/main" id="{8D23D65F-A6EC-30B2-9E0E-59936CC0A692}"/>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75212" y="574675"/>
            <a:ext cx="4531097" cy="3128644"/>
          </a:xfrm>
          <a:prstGeom prst="rect">
            <a:avLst/>
          </a:prstGeom>
          <a:noFill/>
          <a:ln>
            <a:noFill/>
          </a:ln>
        </p:spPr>
      </p:pic>
      <p:sp>
        <p:nvSpPr>
          <p:cNvPr id="2" name="Google Shape;601;p30">
            <a:extLst>
              <a:ext uri="{FF2B5EF4-FFF2-40B4-BE49-F238E27FC236}">
                <a16:creationId xmlns:a16="http://schemas.microsoft.com/office/drawing/2014/main" id="{C4368826-2AC5-B7D3-A283-498A353EE08E}"/>
              </a:ext>
            </a:extLst>
          </p:cNvPr>
          <p:cNvSpPr txBox="1">
            <a:spLocks/>
          </p:cNvSpPr>
          <p:nvPr/>
        </p:nvSpPr>
        <p:spPr>
          <a:xfrm>
            <a:off x="565485" y="259079"/>
            <a:ext cx="2909236" cy="4103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a:t>Word cloud for positive comments</a:t>
            </a:r>
          </a:p>
          <a:p>
            <a:pPr algn="ctr"/>
            <a:r>
              <a:rPr lang="en-US" sz="1600"/>
              <a:t>(nouns)</a:t>
            </a:r>
          </a:p>
        </p:txBody>
      </p:sp>
      <p:sp>
        <p:nvSpPr>
          <p:cNvPr id="3" name="Google Shape;601;p30">
            <a:extLst>
              <a:ext uri="{FF2B5EF4-FFF2-40B4-BE49-F238E27FC236}">
                <a16:creationId xmlns:a16="http://schemas.microsoft.com/office/drawing/2014/main" id="{679BE16E-6F20-5B7C-AE27-A8CA957B8A34}"/>
              </a:ext>
            </a:extLst>
          </p:cNvPr>
          <p:cNvSpPr txBox="1">
            <a:spLocks/>
          </p:cNvSpPr>
          <p:nvPr/>
        </p:nvSpPr>
        <p:spPr>
          <a:xfrm>
            <a:off x="5257799" y="259079"/>
            <a:ext cx="3038776" cy="4103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a:t>Word cloud for negative comments</a:t>
            </a:r>
          </a:p>
          <a:p>
            <a:pPr algn="ctr"/>
            <a:r>
              <a:rPr lang="en-US" sz="1600"/>
              <a:t>(nouns)</a:t>
            </a:r>
          </a:p>
        </p:txBody>
      </p:sp>
      <p:pic>
        <p:nvPicPr>
          <p:cNvPr id="8" name="Picture 7" descr="A close up of words&#10;&#10;Description automatically generated">
            <a:extLst>
              <a:ext uri="{FF2B5EF4-FFF2-40B4-BE49-F238E27FC236}">
                <a16:creationId xmlns:a16="http://schemas.microsoft.com/office/drawing/2014/main" id="{C2CDE04E-91EB-DEF0-13DB-E0D9A6119671}"/>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9564" y="574675"/>
            <a:ext cx="4379916" cy="3128645"/>
          </a:xfrm>
          <a:prstGeom prst="rect">
            <a:avLst/>
          </a:prstGeom>
          <a:noFill/>
          <a:ln>
            <a:noFill/>
          </a:ln>
        </p:spPr>
      </p:pic>
      <p:pic>
        <p:nvPicPr>
          <p:cNvPr id="9" name="Picture 8" descr="A close up of words&#10;&#10;Description automatically generated">
            <a:extLst>
              <a:ext uri="{FF2B5EF4-FFF2-40B4-BE49-F238E27FC236}">
                <a16:creationId xmlns:a16="http://schemas.microsoft.com/office/drawing/2014/main" id="{201FD6AE-40C2-6F28-0A05-DCD6F7AD55A1}"/>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803650" y="574675"/>
            <a:ext cx="4340350" cy="3120390"/>
          </a:xfrm>
          <a:prstGeom prst="rect">
            <a:avLst/>
          </a:prstGeom>
          <a:noFill/>
          <a:ln>
            <a:noFill/>
          </a:ln>
        </p:spPr>
      </p:pic>
    </p:spTree>
    <p:extLst>
      <p:ext uri="{BB962C8B-B14F-4D97-AF65-F5344CB8AC3E}">
        <p14:creationId xmlns:p14="http://schemas.microsoft.com/office/powerpoint/2010/main" val="20636475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2" name="Google Shape;601;p30">
            <a:extLst>
              <a:ext uri="{FF2B5EF4-FFF2-40B4-BE49-F238E27FC236}">
                <a16:creationId xmlns:a16="http://schemas.microsoft.com/office/drawing/2014/main" id="{C4368826-2AC5-B7D3-A283-498A353EE08E}"/>
              </a:ext>
            </a:extLst>
          </p:cNvPr>
          <p:cNvSpPr txBox="1">
            <a:spLocks/>
          </p:cNvSpPr>
          <p:nvPr/>
        </p:nvSpPr>
        <p:spPr>
          <a:xfrm>
            <a:off x="565485" y="-675641"/>
            <a:ext cx="2909236" cy="4103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a:t>Word cloud for positive comments</a:t>
            </a:r>
          </a:p>
          <a:p>
            <a:pPr algn="ctr"/>
            <a:r>
              <a:rPr lang="en-US" sz="1600"/>
              <a:t>(nouns)</a:t>
            </a:r>
          </a:p>
        </p:txBody>
      </p:sp>
      <p:sp>
        <p:nvSpPr>
          <p:cNvPr id="3" name="Google Shape;601;p30">
            <a:extLst>
              <a:ext uri="{FF2B5EF4-FFF2-40B4-BE49-F238E27FC236}">
                <a16:creationId xmlns:a16="http://schemas.microsoft.com/office/drawing/2014/main" id="{679BE16E-6F20-5B7C-AE27-A8CA957B8A34}"/>
              </a:ext>
            </a:extLst>
          </p:cNvPr>
          <p:cNvSpPr txBox="1">
            <a:spLocks/>
          </p:cNvSpPr>
          <p:nvPr/>
        </p:nvSpPr>
        <p:spPr>
          <a:xfrm>
            <a:off x="5257799" y="-675641"/>
            <a:ext cx="3038776" cy="4103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a:t>Word cloud for negative comments</a:t>
            </a:r>
          </a:p>
          <a:p>
            <a:pPr algn="ctr"/>
            <a:r>
              <a:rPr lang="en-US" sz="1600"/>
              <a:t>(nouns)</a:t>
            </a:r>
          </a:p>
        </p:txBody>
      </p:sp>
      <p:pic>
        <p:nvPicPr>
          <p:cNvPr id="8" name="Picture 7" descr="A close up of words&#10;&#10;Description automatically generated">
            <a:extLst>
              <a:ext uri="{FF2B5EF4-FFF2-40B4-BE49-F238E27FC236}">
                <a16:creationId xmlns:a16="http://schemas.microsoft.com/office/drawing/2014/main" id="{C2CDE04E-91EB-DEF0-13DB-E0D9A611967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61856" y="574675"/>
            <a:ext cx="4379916" cy="3128645"/>
          </a:xfrm>
          <a:prstGeom prst="rect">
            <a:avLst/>
          </a:prstGeom>
          <a:noFill/>
          <a:ln>
            <a:noFill/>
          </a:ln>
        </p:spPr>
      </p:pic>
      <p:pic>
        <p:nvPicPr>
          <p:cNvPr id="9" name="Picture 8" descr="A close up of words&#10;&#10;Description automatically generated">
            <a:extLst>
              <a:ext uri="{FF2B5EF4-FFF2-40B4-BE49-F238E27FC236}">
                <a16:creationId xmlns:a16="http://schemas.microsoft.com/office/drawing/2014/main" id="{201FD6AE-40C2-6F28-0A05-DCD6F7AD55A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436610" y="574675"/>
            <a:ext cx="4340350" cy="3120390"/>
          </a:xfrm>
          <a:prstGeom prst="rect">
            <a:avLst/>
          </a:prstGeom>
          <a:noFill/>
          <a:ln>
            <a:noFill/>
          </a:ln>
        </p:spPr>
      </p:pic>
      <p:sp>
        <p:nvSpPr>
          <p:cNvPr id="12" name="Google Shape;601;p30">
            <a:extLst>
              <a:ext uri="{FF2B5EF4-FFF2-40B4-BE49-F238E27FC236}">
                <a16:creationId xmlns:a16="http://schemas.microsoft.com/office/drawing/2014/main" id="{1CC86586-C9DE-1691-A6D6-4A2625825B24}"/>
              </a:ext>
            </a:extLst>
          </p:cNvPr>
          <p:cNvSpPr txBox="1">
            <a:spLocks/>
          </p:cNvSpPr>
          <p:nvPr/>
        </p:nvSpPr>
        <p:spPr>
          <a:xfrm>
            <a:off x="0" y="-68536"/>
            <a:ext cx="9144000" cy="128642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just"/>
            <a:r>
              <a:rPr lang="en-US" sz="1400"/>
              <a:t>To improve the analysis of sentiments related to the room and hotel, we will apply additional cleaning functions to filter out non-nouns and generate new word clouds. </a:t>
            </a:r>
          </a:p>
          <a:p>
            <a:pPr algn="just"/>
            <a:endParaRPr lang="en-US" sz="1400"/>
          </a:p>
          <a:p>
            <a:pPr algn="just"/>
            <a:r>
              <a:rPr lang="en-US" sz="1400"/>
              <a:t>We will also exclude the words 'room' and 'hotel' to explore other themes associated with the positive and negative sentiment classes. This will allow for a more focused and comparative analysis of the sentiments expressed.</a:t>
            </a:r>
          </a:p>
        </p:txBody>
      </p:sp>
      <p:sp>
        <p:nvSpPr>
          <p:cNvPr id="13" name="Google Shape;601;p30">
            <a:extLst>
              <a:ext uri="{FF2B5EF4-FFF2-40B4-BE49-F238E27FC236}">
                <a16:creationId xmlns:a16="http://schemas.microsoft.com/office/drawing/2014/main" id="{FFBEC6E4-ABA9-7924-CA43-3ED6F285DA2B}"/>
              </a:ext>
            </a:extLst>
          </p:cNvPr>
          <p:cNvSpPr txBox="1">
            <a:spLocks/>
          </p:cNvSpPr>
          <p:nvPr/>
        </p:nvSpPr>
        <p:spPr>
          <a:xfrm>
            <a:off x="565485" y="1414635"/>
            <a:ext cx="2909236" cy="4103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a:t>Word cloud for positive comments</a:t>
            </a:r>
          </a:p>
          <a:p>
            <a:pPr algn="ctr"/>
            <a:r>
              <a:rPr lang="en-US" sz="1600"/>
              <a:t>(nouns)</a:t>
            </a:r>
          </a:p>
        </p:txBody>
      </p:sp>
      <p:sp>
        <p:nvSpPr>
          <p:cNvPr id="14" name="Google Shape;601;p30">
            <a:extLst>
              <a:ext uri="{FF2B5EF4-FFF2-40B4-BE49-F238E27FC236}">
                <a16:creationId xmlns:a16="http://schemas.microsoft.com/office/drawing/2014/main" id="{CC8CB232-99D3-C80C-7A82-E32481B5E6C6}"/>
              </a:ext>
            </a:extLst>
          </p:cNvPr>
          <p:cNvSpPr txBox="1">
            <a:spLocks/>
          </p:cNvSpPr>
          <p:nvPr/>
        </p:nvSpPr>
        <p:spPr>
          <a:xfrm>
            <a:off x="5257799" y="1414635"/>
            <a:ext cx="3038776" cy="4103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sz="1600"/>
              <a:t>Word cloud for negative comments</a:t>
            </a:r>
          </a:p>
          <a:p>
            <a:pPr algn="ctr"/>
            <a:r>
              <a:rPr lang="en-US" sz="1600"/>
              <a:t>(nouns)</a:t>
            </a:r>
          </a:p>
        </p:txBody>
      </p:sp>
      <p:pic>
        <p:nvPicPr>
          <p:cNvPr id="15" name="Picture 14">
            <a:extLst>
              <a:ext uri="{FF2B5EF4-FFF2-40B4-BE49-F238E27FC236}">
                <a16:creationId xmlns:a16="http://schemas.microsoft.com/office/drawing/2014/main" id="{C4C2B26C-86AE-8A7E-480A-2AF04CB598C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1824990"/>
            <a:ext cx="4637780" cy="3105887"/>
          </a:xfrm>
          <a:prstGeom prst="rect">
            <a:avLst/>
          </a:prstGeom>
          <a:noFill/>
        </p:spPr>
      </p:pic>
      <p:pic>
        <p:nvPicPr>
          <p:cNvPr id="16" name="Picture 15">
            <a:extLst>
              <a:ext uri="{FF2B5EF4-FFF2-40B4-BE49-F238E27FC236}">
                <a16:creationId xmlns:a16="http://schemas.microsoft.com/office/drawing/2014/main" id="{051DC8B5-E6D1-F2CD-87E2-602C0C9DC17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745037" y="1824990"/>
            <a:ext cx="4398963" cy="3105887"/>
          </a:xfrm>
          <a:prstGeom prst="rect">
            <a:avLst/>
          </a:prstGeom>
        </p:spPr>
      </p:pic>
    </p:spTree>
    <p:extLst>
      <p:ext uri="{BB962C8B-B14F-4D97-AF65-F5344CB8AC3E}">
        <p14:creationId xmlns:p14="http://schemas.microsoft.com/office/powerpoint/2010/main" val="1635578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pic>
        <p:nvPicPr>
          <p:cNvPr id="2054" name="Picture 6" descr="These Are the Best Hotel Bars in the World, According to Luxury Travel  Advisors">
            <a:extLst>
              <a:ext uri="{FF2B5EF4-FFF2-40B4-BE49-F238E27FC236}">
                <a16:creationId xmlns:a16="http://schemas.microsoft.com/office/drawing/2014/main" id="{66CDF771-BD2D-5D88-AE1C-16BBEE639B30}"/>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extLst>
            <a:ext uri="{909E8E84-426E-40DD-AFC4-6F175D3DCCD1}">
              <a14:hiddenFill xmlns:a14="http://schemas.microsoft.com/office/drawing/2010/main">
                <a:solidFill>
                  <a:srgbClr val="FFFFFF"/>
                </a:solidFill>
              </a14:hiddenFill>
            </a:ext>
          </a:extLst>
        </p:spPr>
      </p:pic>
      <p:sp>
        <p:nvSpPr>
          <p:cNvPr id="6" name="Google Shape;1081;p37">
            <a:extLst>
              <a:ext uri="{FF2B5EF4-FFF2-40B4-BE49-F238E27FC236}">
                <a16:creationId xmlns:a16="http://schemas.microsoft.com/office/drawing/2014/main" id="{FD9313F1-AB74-5641-19D5-B072ED0827E5}"/>
              </a:ext>
            </a:extLst>
          </p:cNvPr>
          <p:cNvSpPr txBox="1">
            <a:spLocks/>
          </p:cNvSpPr>
          <p:nvPr/>
        </p:nvSpPr>
        <p:spPr>
          <a:xfrm>
            <a:off x="958138" y="1496400"/>
            <a:ext cx="7227725" cy="215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Share Tech"/>
              <a:buNone/>
              <a:defRPr sz="2400" b="0" i="0" u="none" strike="noStrike" cap="none">
                <a:solidFill>
                  <a:schemeClr val="accent1"/>
                </a:solidFill>
                <a:latin typeface="Share Tech"/>
                <a:ea typeface="Share Tech"/>
                <a:cs typeface="Share Tech"/>
                <a:sym typeface="Share Tech"/>
              </a:defRPr>
            </a:lvl1pPr>
            <a:lvl2pPr marR="0" lvl="1"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2pPr>
            <a:lvl3pPr marR="0" lvl="2"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3pPr>
            <a:lvl4pPr marR="0" lvl="3"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4pPr>
            <a:lvl5pPr marR="0" lvl="4"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5pPr>
            <a:lvl6pPr marR="0" lvl="5"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6pPr>
            <a:lvl7pPr marR="0" lvl="6"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7pPr>
            <a:lvl8pPr marR="0" lvl="7"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8pPr>
            <a:lvl9pPr marR="0" lvl="8"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9pPr>
          </a:lstStyle>
          <a:p>
            <a:r>
              <a:rPr lang="en-US" sz="7200">
                <a:solidFill>
                  <a:schemeClr val="bg1"/>
                </a:solidFill>
              </a:rPr>
              <a:t>SUBSET FOR </a:t>
            </a:r>
            <a:r>
              <a:rPr lang="en-US" sz="7200"/>
              <a:t>TRAINING </a:t>
            </a:r>
            <a:r>
              <a:rPr lang="en-US" sz="7200">
                <a:solidFill>
                  <a:schemeClr val="bg1"/>
                </a:solidFill>
              </a:rPr>
              <a:t>AND</a:t>
            </a:r>
            <a:r>
              <a:rPr lang="en-US" sz="7200"/>
              <a:t> SPLITTING REVIEWS </a:t>
            </a:r>
            <a:endParaRPr lang="en-US" sz="7200">
              <a:solidFill>
                <a:schemeClr val="accent3"/>
              </a:solidFill>
            </a:endParaRPr>
          </a:p>
        </p:txBody>
      </p:sp>
    </p:spTree>
    <p:extLst>
      <p:ext uri="{BB962C8B-B14F-4D97-AF65-F5344CB8AC3E}">
        <p14:creationId xmlns:p14="http://schemas.microsoft.com/office/powerpoint/2010/main" val="235723361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A5C8DA1-5365-37CB-B90E-A7AD51BE85B5}"/>
              </a:ext>
            </a:extLst>
          </p:cNvPr>
          <p:cNvSpPr>
            <a:spLocks noGrp="1"/>
          </p:cNvSpPr>
          <p:nvPr>
            <p:ph type="body" idx="1"/>
          </p:nvPr>
        </p:nvSpPr>
        <p:spPr>
          <a:xfrm>
            <a:off x="597375" y="1063525"/>
            <a:ext cx="8113210" cy="2147035"/>
          </a:xfrm>
        </p:spPr>
        <p:txBody>
          <a:bodyPr/>
          <a:lstStyle/>
          <a:p>
            <a:pPr algn="just"/>
            <a:r>
              <a:rPr lang="en-US" sz="1400"/>
              <a:t>Randomly select 80% of the available data, which corresponds to 37,992 comments, for the training phase. The remaining 20% of the data will be kept for testing purposes after the model is finalized.</a:t>
            </a:r>
          </a:p>
          <a:p>
            <a:pPr algn="just"/>
            <a:endParaRPr lang="en-US" sz="1400"/>
          </a:p>
          <a:p>
            <a:pPr algn="just"/>
            <a:r>
              <a:rPr lang="en-US" sz="1400"/>
              <a:t>While it is technically possible to utilize a zero-shot transformers-based model, the inference time associated with this approach can be substantial. Alternatively, one can opt to manually label data and train a classification model. However, this process can be time-consuming. Fortunately, there are methods available that can assist in creating a model without the need for manual labeling of each individual sample.</a:t>
            </a:r>
          </a:p>
        </p:txBody>
      </p:sp>
      <p:sp>
        <p:nvSpPr>
          <p:cNvPr id="3" name="Title 2">
            <a:extLst>
              <a:ext uri="{FF2B5EF4-FFF2-40B4-BE49-F238E27FC236}">
                <a16:creationId xmlns:a16="http://schemas.microsoft.com/office/drawing/2014/main" id="{5D01E141-B3D8-F136-B387-F2514C33802D}"/>
              </a:ext>
            </a:extLst>
          </p:cNvPr>
          <p:cNvSpPr>
            <a:spLocks noGrp="1"/>
          </p:cNvSpPr>
          <p:nvPr>
            <p:ph type="ctrTitle"/>
          </p:nvPr>
        </p:nvSpPr>
        <p:spPr>
          <a:xfrm>
            <a:off x="618824" y="411675"/>
            <a:ext cx="7224695" cy="577800"/>
          </a:xfrm>
        </p:spPr>
        <p:txBody>
          <a:bodyPr/>
          <a:lstStyle/>
          <a:p>
            <a:r>
              <a:rPr lang="en-US"/>
              <a:t>Taking A Subset For Training</a:t>
            </a:r>
          </a:p>
        </p:txBody>
      </p:sp>
    </p:spTree>
    <p:extLst>
      <p:ext uri="{BB962C8B-B14F-4D97-AF65-F5344CB8AC3E}">
        <p14:creationId xmlns:p14="http://schemas.microsoft.com/office/powerpoint/2010/main" val="1691160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A5C8DA1-5365-37CB-B90E-A7AD51BE85B5}"/>
              </a:ext>
            </a:extLst>
          </p:cNvPr>
          <p:cNvSpPr>
            <a:spLocks noGrp="1"/>
          </p:cNvSpPr>
          <p:nvPr>
            <p:ph type="body" idx="1"/>
          </p:nvPr>
        </p:nvSpPr>
        <p:spPr>
          <a:xfrm>
            <a:off x="597375" y="1063525"/>
            <a:ext cx="3974625" cy="3668300"/>
          </a:xfrm>
        </p:spPr>
        <p:txBody>
          <a:bodyPr/>
          <a:lstStyle/>
          <a:p>
            <a:pPr marL="165100" indent="0" algn="just">
              <a:buNone/>
            </a:pPr>
            <a:r>
              <a:rPr lang="en-US" b="1"/>
              <a:t>Hand-Curated Word List:</a:t>
            </a:r>
          </a:p>
          <a:p>
            <a:pPr algn="just"/>
            <a:r>
              <a:rPr lang="en-US"/>
              <a:t>Approach: Curate a set of words representing a topic, generate word clouds for documents containing these words (excluding them), identify co-occurring words to expand the initial set, repeat for each topic.</a:t>
            </a:r>
          </a:p>
          <a:p>
            <a:pPr algn="just"/>
            <a:endParaRPr lang="en-US"/>
          </a:p>
          <a:p>
            <a:pPr algn="just"/>
            <a:r>
              <a:rPr lang="en-US"/>
              <a:t>Advantages: Quick gathering of training data, helps in classification problem initiation.</a:t>
            </a:r>
          </a:p>
          <a:p>
            <a:pPr algn="just"/>
            <a:endParaRPr lang="en-US"/>
          </a:p>
          <a:p>
            <a:pPr algn="just"/>
            <a:r>
              <a:rPr lang="en-US"/>
              <a:t>Disadvantages: Potential bias due to hand curation, need for bias mitigation by removing search words from appended documents if initial results are unsatisfactory.</a:t>
            </a:r>
          </a:p>
          <a:p>
            <a:pPr algn="just"/>
            <a:endParaRPr lang="en-US"/>
          </a:p>
          <a:p>
            <a:pPr algn="just"/>
            <a:r>
              <a:rPr lang="en-US"/>
              <a:t>Potential Improvement: Can serve as a baseline model for iterative improvement with more generalizable training data.</a:t>
            </a:r>
          </a:p>
        </p:txBody>
      </p:sp>
      <p:sp>
        <p:nvSpPr>
          <p:cNvPr id="3" name="Title 2">
            <a:extLst>
              <a:ext uri="{FF2B5EF4-FFF2-40B4-BE49-F238E27FC236}">
                <a16:creationId xmlns:a16="http://schemas.microsoft.com/office/drawing/2014/main" id="{5D01E141-B3D8-F136-B387-F2514C33802D}"/>
              </a:ext>
            </a:extLst>
          </p:cNvPr>
          <p:cNvSpPr>
            <a:spLocks noGrp="1"/>
          </p:cNvSpPr>
          <p:nvPr>
            <p:ph type="ctrTitle"/>
          </p:nvPr>
        </p:nvSpPr>
        <p:spPr>
          <a:xfrm>
            <a:off x="618824" y="411675"/>
            <a:ext cx="7224695" cy="577800"/>
          </a:xfrm>
        </p:spPr>
        <p:txBody>
          <a:bodyPr/>
          <a:lstStyle/>
          <a:p>
            <a:r>
              <a:rPr lang="en-US"/>
              <a:t>Splitting Reviews Into Phrases/Sentences</a:t>
            </a:r>
          </a:p>
        </p:txBody>
      </p:sp>
      <p:sp>
        <p:nvSpPr>
          <p:cNvPr id="4" name="Text Placeholder 1">
            <a:extLst>
              <a:ext uri="{FF2B5EF4-FFF2-40B4-BE49-F238E27FC236}">
                <a16:creationId xmlns:a16="http://schemas.microsoft.com/office/drawing/2014/main" id="{978642A5-7D0B-D7BD-3870-FA9F17328C5B}"/>
              </a:ext>
            </a:extLst>
          </p:cNvPr>
          <p:cNvSpPr txBox="1">
            <a:spLocks/>
          </p:cNvSpPr>
          <p:nvPr/>
        </p:nvSpPr>
        <p:spPr>
          <a:xfrm>
            <a:off x="4572000" y="1063525"/>
            <a:ext cx="3974625" cy="3668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165100" indent="0" algn="just">
              <a:buFont typeface="Livvic Light"/>
              <a:buNone/>
            </a:pPr>
            <a:r>
              <a:rPr lang="en-US" b="1"/>
              <a:t>Clustering Algorithms Approach:</a:t>
            </a:r>
          </a:p>
          <a:p>
            <a:pPr algn="just"/>
            <a:r>
              <a:rPr lang="en-US"/>
              <a:t>Approach: Employ clustering algorithms like LDA or K-means, inspect resulting clusters, manually verify relevance, and add documents to training dataset if accuracy is satisfactory.</a:t>
            </a:r>
          </a:p>
          <a:p>
            <a:pPr algn="just"/>
            <a:endParaRPr lang="en-US"/>
          </a:p>
          <a:p>
            <a:pPr algn="just"/>
            <a:r>
              <a:rPr lang="en-US"/>
              <a:t>Advantages: Allows for unsupervised grouping of documents, facilitates iterative refinement.</a:t>
            </a:r>
          </a:p>
          <a:p>
            <a:pPr algn="just"/>
            <a:endParaRPr lang="en-US"/>
          </a:p>
          <a:p>
            <a:pPr algn="just"/>
            <a:r>
              <a:rPr lang="en-US"/>
              <a:t>Disadvantages: Requires manual verification, potential high inference time.</a:t>
            </a:r>
          </a:p>
          <a:p>
            <a:pPr algn="just"/>
            <a:endParaRPr lang="en-US"/>
          </a:p>
          <a:p>
            <a:pPr algn="just"/>
            <a:r>
              <a:rPr lang="en-US"/>
              <a:t>Additional Technique: Utilize zero-shot classification for initial data labeling, followed by manual verification for result accuracy</a:t>
            </a:r>
            <a:r>
              <a:rPr lang="en-US" b="1"/>
              <a:t>.</a:t>
            </a:r>
            <a:endParaRPr lang="en-US"/>
          </a:p>
        </p:txBody>
      </p:sp>
    </p:spTree>
    <p:extLst>
      <p:ext uri="{BB962C8B-B14F-4D97-AF65-F5344CB8AC3E}">
        <p14:creationId xmlns:p14="http://schemas.microsoft.com/office/powerpoint/2010/main" val="1857766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0808B-864F-0760-F5E0-0A4E3DD9ABB1}"/>
              </a:ext>
            </a:extLst>
          </p:cNvPr>
          <p:cNvSpPr>
            <a:spLocks noGrp="1"/>
          </p:cNvSpPr>
          <p:nvPr>
            <p:ph type="ctrTitle"/>
          </p:nvPr>
        </p:nvSpPr>
        <p:spPr>
          <a:xfrm>
            <a:off x="618824" y="411675"/>
            <a:ext cx="5456855" cy="577800"/>
          </a:xfrm>
        </p:spPr>
        <p:txBody>
          <a:bodyPr/>
          <a:lstStyle/>
          <a:p>
            <a:r>
              <a:rPr lang="en-US"/>
              <a:t>Method 1: Hand-Curated Word List</a:t>
            </a:r>
          </a:p>
        </p:txBody>
      </p:sp>
      <p:sp>
        <p:nvSpPr>
          <p:cNvPr id="4" name="TextBox 3">
            <a:extLst>
              <a:ext uri="{FF2B5EF4-FFF2-40B4-BE49-F238E27FC236}">
                <a16:creationId xmlns:a16="http://schemas.microsoft.com/office/drawing/2014/main" id="{B821AF7E-243A-BED8-68CB-12B1CA33E676}"/>
              </a:ext>
            </a:extLst>
          </p:cNvPr>
          <p:cNvSpPr txBox="1"/>
          <p:nvPr/>
        </p:nvSpPr>
        <p:spPr>
          <a:xfrm>
            <a:off x="618824" y="1663809"/>
            <a:ext cx="7986696" cy="1815882"/>
          </a:xfrm>
          <a:prstGeom prst="rect">
            <a:avLst/>
          </a:prstGeom>
          <a:noFill/>
        </p:spPr>
        <p:txBody>
          <a:bodyPr wrap="square">
            <a:spAutoFit/>
          </a:bodyPr>
          <a:lstStyle/>
          <a:p>
            <a:pPr algn="just">
              <a:buClr>
                <a:schemeClr val="lt1"/>
              </a:buClr>
              <a:buSzPts val="1000"/>
              <a:buFont typeface="Livvic Light"/>
            </a:pPr>
            <a:r>
              <a:rPr lang="en-US">
                <a:solidFill>
                  <a:schemeClr val="lt1"/>
                </a:solidFill>
                <a:latin typeface="Maven Pro"/>
                <a:sym typeface="Maven Pro"/>
              </a:rPr>
              <a:t>We initiate by hand-crafting a set of representative words for each topic of interest. For instance, we select "location" for the topic of location, "room," "bed," "bathroom," and "bedroom" for the room-related topic, and "service" and "staff" for the service and staff topic. Subsequently, we locate all documents containing these predetermined words.</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Following this, we generate word clouds to visualize the most prominent noun words within these documents. Notably, we exclude frequently occurring terms such as "hotel" from the initial hand-curated set to focus on identifying additional relevant terms.</a:t>
            </a:r>
          </a:p>
        </p:txBody>
      </p:sp>
    </p:spTree>
    <p:extLst>
      <p:ext uri="{BB962C8B-B14F-4D97-AF65-F5344CB8AC3E}">
        <p14:creationId xmlns:p14="http://schemas.microsoft.com/office/powerpoint/2010/main" val="970161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674" name="Google Shape;674;p29"/>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675" name="Google Shape;675;p29"/>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77" name="Google Shape;677;p29"/>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Sentiment Analysis</a:t>
            </a:r>
            <a:endParaRPr/>
          </a:p>
        </p:txBody>
      </p:sp>
      <p:sp>
        <p:nvSpPr>
          <p:cNvPr id="678" name="Google Shape;678;p29"/>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680" name="Google Shape;680;p29"/>
          <p:cNvSpPr txBox="1">
            <a:spLocks noGrp="1"/>
          </p:cNvSpPr>
          <p:nvPr>
            <p:ph type="subTitle" idx="7"/>
          </p:nvPr>
        </p:nvSpPr>
        <p:spPr>
          <a:xfrm>
            <a:off x="5730400" y="1770625"/>
            <a:ext cx="3134554" cy="42968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Extracting Comment Topic Themes</a:t>
            </a:r>
            <a:endParaRPr/>
          </a:p>
        </p:txBody>
      </p:sp>
      <p:sp>
        <p:nvSpPr>
          <p:cNvPr id="681" name="Google Shape;681;p29"/>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83" name="Google Shape;683;p29"/>
          <p:cNvSpPr txBox="1">
            <a:spLocks noGrp="1"/>
          </p:cNvSpPr>
          <p:nvPr>
            <p:ph type="subTitle" idx="13"/>
          </p:nvPr>
        </p:nvSpPr>
        <p:spPr>
          <a:xfrm>
            <a:off x="758521" y="3395474"/>
            <a:ext cx="2239357" cy="802001"/>
          </a:xfrm>
          <a:prstGeom prst="rect">
            <a:avLst/>
          </a:prstGeom>
        </p:spPr>
        <p:txBody>
          <a:bodyPr spcFirstLastPara="1" wrap="square" lIns="91425" tIns="91425" rIns="91425" bIns="91425" anchor="b" anchorCtr="0">
            <a:normAutofit lnSpcReduction="10000"/>
          </a:bodyPr>
          <a:lstStyle/>
          <a:p>
            <a:pPr algn="l"/>
            <a:r>
              <a:rPr lang="en-US" sz="1800">
                <a:solidFill>
                  <a:schemeClr val="tx2">
                    <a:lumMod val="90000"/>
                  </a:schemeClr>
                </a:solidFill>
              </a:rPr>
              <a:t>Subset for Training and Splitting Reviews</a:t>
            </a:r>
          </a:p>
        </p:txBody>
      </p:sp>
      <p:sp>
        <p:nvSpPr>
          <p:cNvPr id="684" name="Google Shape;684;p29"/>
          <p:cNvSpPr txBox="1">
            <a:spLocks noGrp="1"/>
          </p:cNvSpPr>
          <p:nvPr>
            <p:ph type="title" idx="14"/>
          </p:nvPr>
        </p:nvSpPr>
        <p:spPr>
          <a:xfrm>
            <a:off x="1329200"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tx2">
                    <a:lumMod val="90000"/>
                  </a:schemeClr>
                </a:solidFill>
              </a:rPr>
              <a:t>04</a:t>
            </a:r>
            <a:endParaRPr>
              <a:solidFill>
                <a:schemeClr val="tx2">
                  <a:lumMod val="90000"/>
                </a:schemeClr>
              </a:solidFill>
            </a:endParaRPr>
          </a:p>
        </p:txBody>
      </p:sp>
      <p:sp>
        <p:nvSpPr>
          <p:cNvPr id="686" name="Google Shape;686;p29"/>
          <p:cNvSpPr txBox="1">
            <a:spLocks noGrp="1"/>
          </p:cNvSpPr>
          <p:nvPr>
            <p:ph type="subTitle" idx="16"/>
          </p:nvPr>
        </p:nvSpPr>
        <p:spPr>
          <a:xfrm>
            <a:off x="3413500" y="3796475"/>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Model Training and Tuning</a:t>
            </a:r>
            <a:endParaRPr/>
          </a:p>
        </p:txBody>
      </p:sp>
      <p:sp>
        <p:nvSpPr>
          <p:cNvPr id="687" name="Google Shape;687;p29"/>
          <p:cNvSpPr txBox="1">
            <a:spLocks noGrp="1"/>
          </p:cNvSpPr>
          <p:nvPr>
            <p:ph type="title" idx="17"/>
          </p:nvPr>
        </p:nvSpPr>
        <p:spPr>
          <a:xfrm>
            <a:off x="4023025" y="294318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689" name="Google Shape;689;p29"/>
          <p:cNvSpPr txBox="1">
            <a:spLocks noGrp="1"/>
          </p:cNvSpPr>
          <p:nvPr>
            <p:ph type="subTitle" idx="19"/>
          </p:nvPr>
        </p:nvSpPr>
        <p:spPr>
          <a:xfrm>
            <a:off x="5918750" y="3449633"/>
            <a:ext cx="2757854" cy="389700"/>
          </a:xfrm>
          <a:prstGeom prst="rect">
            <a:avLst/>
          </a:prstGeom>
        </p:spPr>
        <p:txBody>
          <a:bodyPr spcFirstLastPara="1" wrap="square" lIns="91425" tIns="91425" rIns="91425" bIns="91425" anchor="b" anchorCtr="0">
            <a:noAutofit/>
          </a:bodyPr>
          <a:lstStyle/>
          <a:p>
            <a:pPr marL="0" indent="0"/>
            <a:r>
              <a:rPr lang="en">
                <a:solidFill>
                  <a:schemeClr val="accent3"/>
                </a:solidFill>
              </a:rPr>
              <a:t>Model Results and Evaluation</a:t>
            </a:r>
            <a:endParaRPr>
              <a:solidFill>
                <a:schemeClr val="accent3"/>
              </a:solidFill>
            </a:endParaRPr>
          </a:p>
        </p:txBody>
      </p:sp>
      <p:sp>
        <p:nvSpPr>
          <p:cNvPr id="690" name="Google Shape;690;p29"/>
          <p:cNvSpPr txBox="1">
            <a:spLocks noGrp="1"/>
          </p:cNvSpPr>
          <p:nvPr>
            <p:ph type="title" idx="20"/>
          </p:nvPr>
        </p:nvSpPr>
        <p:spPr>
          <a:xfrm>
            <a:off x="6716550" y="2943186"/>
            <a:ext cx="1098000" cy="389700"/>
          </a:xfrm>
          <a:prstGeom prst="rect">
            <a:avLst/>
          </a:prstGeom>
        </p:spPr>
        <p:txBody>
          <a:bodyPr spcFirstLastPara="1" wrap="square" lIns="91425" tIns="91425" rIns="91425" bIns="91425" anchor="ctr" anchorCtr="0">
            <a:noAutofit/>
          </a:bodyPr>
          <a:lstStyle/>
          <a:p>
            <a:r>
              <a:rPr lang="en">
                <a:solidFill>
                  <a:schemeClr val="accent3"/>
                </a:solidFill>
              </a:rPr>
              <a:t>06</a:t>
            </a:r>
            <a:endParaRPr>
              <a:solidFill>
                <a:schemeClr val="accent3"/>
              </a:solidFill>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73"/>
                                        </p:tgtEl>
                                        <p:attrNameLst>
                                          <p:attrName>style.visibility</p:attrName>
                                        </p:attrNameLst>
                                      </p:cBhvr>
                                      <p:to>
                                        <p:strVal val="visible"/>
                                      </p:to>
                                    </p:set>
                                    <p:animEffect transition="in" filter="fade">
                                      <p:cBhvr>
                                        <p:cTn id="7" dur="500"/>
                                        <p:tgtEl>
                                          <p:spTgt spid="673"/>
                                        </p:tgtEl>
                                      </p:cBhvr>
                                    </p:animEffect>
                                  </p:childTnLst>
                                </p:cTn>
                              </p:par>
                            </p:childTnLst>
                          </p:cTn>
                        </p:par>
                        <p:par>
                          <p:cTn id="8" fill="hold">
                            <p:stCondLst>
                              <p:cond delay="500"/>
                            </p:stCondLst>
                            <p:childTnLst>
                              <p:par>
                                <p:cTn id="9" presetID="18" presetClass="entr" presetSubtype="12" fill="hold" grpId="0" nodeType="afterEffect">
                                  <p:stCondLst>
                                    <p:cond delay="0"/>
                                  </p:stCondLst>
                                  <p:childTnLst>
                                    <p:set>
                                      <p:cBhvr>
                                        <p:cTn id="10" dur="1" fill="hold">
                                          <p:stCondLst>
                                            <p:cond delay="0"/>
                                          </p:stCondLst>
                                        </p:cTn>
                                        <p:tgtEl>
                                          <p:spTgt spid="675"/>
                                        </p:tgtEl>
                                        <p:attrNameLst>
                                          <p:attrName>style.visibility</p:attrName>
                                        </p:attrNameLst>
                                      </p:cBhvr>
                                      <p:to>
                                        <p:strVal val="visible"/>
                                      </p:to>
                                    </p:set>
                                    <p:animEffect transition="in" filter="strips(downLeft)">
                                      <p:cBhvr>
                                        <p:cTn id="11" dur="500"/>
                                        <p:tgtEl>
                                          <p:spTgt spid="675"/>
                                        </p:tgtEl>
                                      </p:cBhvr>
                                    </p:animEffect>
                                  </p:childTnLst>
                                </p:cTn>
                              </p:par>
                            </p:childTnLst>
                          </p:cTn>
                        </p:par>
                        <p:par>
                          <p:cTn id="12" fill="hold">
                            <p:stCondLst>
                              <p:cond delay="1000"/>
                            </p:stCondLst>
                            <p:childTnLst>
                              <p:par>
                                <p:cTn id="13" presetID="18" presetClass="entr" presetSubtype="12" fill="hold" grpId="0" nodeType="afterEffect">
                                  <p:stCondLst>
                                    <p:cond delay="0"/>
                                  </p:stCondLst>
                                  <p:childTnLst>
                                    <p:set>
                                      <p:cBhvr>
                                        <p:cTn id="14" dur="1" fill="hold">
                                          <p:stCondLst>
                                            <p:cond delay="0"/>
                                          </p:stCondLst>
                                        </p:cTn>
                                        <p:tgtEl>
                                          <p:spTgt spid="674">
                                            <p:txEl>
                                              <p:pRg st="0" end="0"/>
                                            </p:txEl>
                                          </p:spTgt>
                                        </p:tgtEl>
                                        <p:attrNameLst>
                                          <p:attrName>style.visibility</p:attrName>
                                        </p:attrNameLst>
                                      </p:cBhvr>
                                      <p:to>
                                        <p:strVal val="visible"/>
                                      </p:to>
                                    </p:set>
                                    <p:animEffect transition="in" filter="strips(downLeft)">
                                      <p:cBhvr>
                                        <p:cTn id="15" dur="500"/>
                                        <p:tgtEl>
                                          <p:spTgt spid="674">
                                            <p:txEl>
                                              <p:pRg st="0" end="0"/>
                                            </p:txEl>
                                          </p:spTgt>
                                        </p:tgtEl>
                                      </p:cBhvr>
                                    </p:animEffect>
                                  </p:childTnLst>
                                </p:cTn>
                              </p:par>
                            </p:childTnLst>
                          </p:cTn>
                        </p:par>
                        <p:par>
                          <p:cTn id="16" fill="hold">
                            <p:stCondLst>
                              <p:cond delay="1500"/>
                            </p:stCondLst>
                            <p:childTnLst>
                              <p:par>
                                <p:cTn id="17" presetID="18" presetClass="entr" presetSubtype="12" fill="hold" grpId="0" nodeType="afterEffect">
                                  <p:stCondLst>
                                    <p:cond delay="0"/>
                                  </p:stCondLst>
                                  <p:childTnLst>
                                    <p:set>
                                      <p:cBhvr>
                                        <p:cTn id="18" dur="1" fill="hold">
                                          <p:stCondLst>
                                            <p:cond delay="0"/>
                                          </p:stCondLst>
                                        </p:cTn>
                                        <p:tgtEl>
                                          <p:spTgt spid="678"/>
                                        </p:tgtEl>
                                        <p:attrNameLst>
                                          <p:attrName>style.visibility</p:attrName>
                                        </p:attrNameLst>
                                      </p:cBhvr>
                                      <p:to>
                                        <p:strVal val="visible"/>
                                      </p:to>
                                    </p:set>
                                    <p:animEffect transition="in" filter="strips(downLeft)">
                                      <p:cBhvr>
                                        <p:cTn id="19" dur="500"/>
                                        <p:tgtEl>
                                          <p:spTgt spid="678"/>
                                        </p:tgtEl>
                                      </p:cBhvr>
                                    </p:animEffect>
                                  </p:childTnLst>
                                </p:cTn>
                              </p:par>
                            </p:childTnLst>
                          </p:cTn>
                        </p:par>
                        <p:par>
                          <p:cTn id="20" fill="hold">
                            <p:stCondLst>
                              <p:cond delay="2000"/>
                            </p:stCondLst>
                            <p:childTnLst>
                              <p:par>
                                <p:cTn id="21" presetID="18" presetClass="entr" presetSubtype="12" fill="hold" grpId="0" nodeType="afterEffect">
                                  <p:stCondLst>
                                    <p:cond delay="0"/>
                                  </p:stCondLst>
                                  <p:childTnLst>
                                    <p:set>
                                      <p:cBhvr>
                                        <p:cTn id="22" dur="1" fill="hold">
                                          <p:stCondLst>
                                            <p:cond delay="0"/>
                                          </p:stCondLst>
                                        </p:cTn>
                                        <p:tgtEl>
                                          <p:spTgt spid="677">
                                            <p:txEl>
                                              <p:pRg st="0" end="0"/>
                                            </p:txEl>
                                          </p:spTgt>
                                        </p:tgtEl>
                                        <p:attrNameLst>
                                          <p:attrName>style.visibility</p:attrName>
                                        </p:attrNameLst>
                                      </p:cBhvr>
                                      <p:to>
                                        <p:strVal val="visible"/>
                                      </p:to>
                                    </p:set>
                                    <p:animEffect transition="in" filter="strips(downLeft)">
                                      <p:cBhvr>
                                        <p:cTn id="23" dur="500"/>
                                        <p:tgtEl>
                                          <p:spTgt spid="677">
                                            <p:txEl>
                                              <p:pRg st="0" end="0"/>
                                            </p:txEl>
                                          </p:spTgt>
                                        </p:tgtEl>
                                      </p:cBhvr>
                                    </p:animEffect>
                                  </p:childTnLst>
                                </p:cTn>
                              </p:par>
                            </p:childTnLst>
                          </p:cTn>
                        </p:par>
                        <p:par>
                          <p:cTn id="24" fill="hold">
                            <p:stCondLst>
                              <p:cond delay="2500"/>
                            </p:stCondLst>
                            <p:childTnLst>
                              <p:par>
                                <p:cTn id="25" presetID="18" presetClass="entr" presetSubtype="12" fill="hold" grpId="0" nodeType="afterEffect">
                                  <p:stCondLst>
                                    <p:cond delay="0"/>
                                  </p:stCondLst>
                                  <p:childTnLst>
                                    <p:set>
                                      <p:cBhvr>
                                        <p:cTn id="26" dur="1" fill="hold">
                                          <p:stCondLst>
                                            <p:cond delay="0"/>
                                          </p:stCondLst>
                                        </p:cTn>
                                        <p:tgtEl>
                                          <p:spTgt spid="681"/>
                                        </p:tgtEl>
                                        <p:attrNameLst>
                                          <p:attrName>style.visibility</p:attrName>
                                        </p:attrNameLst>
                                      </p:cBhvr>
                                      <p:to>
                                        <p:strVal val="visible"/>
                                      </p:to>
                                    </p:set>
                                    <p:animEffect transition="in" filter="strips(downLeft)">
                                      <p:cBhvr>
                                        <p:cTn id="27" dur="500"/>
                                        <p:tgtEl>
                                          <p:spTgt spid="681"/>
                                        </p:tgtEl>
                                      </p:cBhvr>
                                    </p:animEffect>
                                  </p:childTnLst>
                                </p:cTn>
                              </p:par>
                            </p:childTnLst>
                          </p:cTn>
                        </p:par>
                        <p:par>
                          <p:cTn id="28" fill="hold">
                            <p:stCondLst>
                              <p:cond delay="3000"/>
                            </p:stCondLst>
                            <p:childTnLst>
                              <p:par>
                                <p:cTn id="29" presetID="18" presetClass="entr" presetSubtype="12" fill="hold" grpId="0" nodeType="afterEffect">
                                  <p:stCondLst>
                                    <p:cond delay="0"/>
                                  </p:stCondLst>
                                  <p:childTnLst>
                                    <p:set>
                                      <p:cBhvr>
                                        <p:cTn id="30" dur="1" fill="hold">
                                          <p:stCondLst>
                                            <p:cond delay="0"/>
                                          </p:stCondLst>
                                        </p:cTn>
                                        <p:tgtEl>
                                          <p:spTgt spid="680">
                                            <p:txEl>
                                              <p:pRg st="0" end="0"/>
                                            </p:txEl>
                                          </p:spTgt>
                                        </p:tgtEl>
                                        <p:attrNameLst>
                                          <p:attrName>style.visibility</p:attrName>
                                        </p:attrNameLst>
                                      </p:cBhvr>
                                      <p:to>
                                        <p:strVal val="visible"/>
                                      </p:to>
                                    </p:set>
                                    <p:animEffect transition="in" filter="strips(downLeft)">
                                      <p:cBhvr>
                                        <p:cTn id="31" dur="500"/>
                                        <p:tgtEl>
                                          <p:spTgt spid="680">
                                            <p:txEl>
                                              <p:pRg st="0" end="0"/>
                                            </p:txEl>
                                          </p:spTgt>
                                        </p:tgtEl>
                                      </p:cBhvr>
                                    </p:animEffect>
                                  </p:childTnLst>
                                </p:cTn>
                              </p:par>
                            </p:childTnLst>
                          </p:cTn>
                        </p:par>
                        <p:par>
                          <p:cTn id="32" fill="hold">
                            <p:stCondLst>
                              <p:cond delay="3500"/>
                            </p:stCondLst>
                            <p:childTnLst>
                              <p:par>
                                <p:cTn id="33" presetID="18" presetClass="entr" presetSubtype="12" fill="hold" grpId="0" nodeType="afterEffect">
                                  <p:stCondLst>
                                    <p:cond delay="0"/>
                                  </p:stCondLst>
                                  <p:childTnLst>
                                    <p:set>
                                      <p:cBhvr>
                                        <p:cTn id="34" dur="1" fill="hold">
                                          <p:stCondLst>
                                            <p:cond delay="0"/>
                                          </p:stCondLst>
                                        </p:cTn>
                                        <p:tgtEl>
                                          <p:spTgt spid="684"/>
                                        </p:tgtEl>
                                        <p:attrNameLst>
                                          <p:attrName>style.visibility</p:attrName>
                                        </p:attrNameLst>
                                      </p:cBhvr>
                                      <p:to>
                                        <p:strVal val="visible"/>
                                      </p:to>
                                    </p:set>
                                    <p:animEffect transition="in" filter="strips(downLeft)">
                                      <p:cBhvr>
                                        <p:cTn id="35" dur="500"/>
                                        <p:tgtEl>
                                          <p:spTgt spid="684"/>
                                        </p:tgtEl>
                                      </p:cBhvr>
                                    </p:animEffect>
                                  </p:childTnLst>
                                </p:cTn>
                              </p:par>
                            </p:childTnLst>
                          </p:cTn>
                        </p:par>
                        <p:par>
                          <p:cTn id="36" fill="hold">
                            <p:stCondLst>
                              <p:cond delay="4000"/>
                            </p:stCondLst>
                            <p:childTnLst>
                              <p:par>
                                <p:cTn id="37" presetID="18" presetClass="entr" presetSubtype="12" fill="hold" grpId="0" nodeType="afterEffect">
                                  <p:stCondLst>
                                    <p:cond delay="0"/>
                                  </p:stCondLst>
                                  <p:childTnLst>
                                    <p:set>
                                      <p:cBhvr>
                                        <p:cTn id="38" dur="1" fill="hold">
                                          <p:stCondLst>
                                            <p:cond delay="0"/>
                                          </p:stCondLst>
                                        </p:cTn>
                                        <p:tgtEl>
                                          <p:spTgt spid="683">
                                            <p:txEl>
                                              <p:pRg st="0" end="0"/>
                                            </p:txEl>
                                          </p:spTgt>
                                        </p:tgtEl>
                                        <p:attrNameLst>
                                          <p:attrName>style.visibility</p:attrName>
                                        </p:attrNameLst>
                                      </p:cBhvr>
                                      <p:to>
                                        <p:strVal val="visible"/>
                                      </p:to>
                                    </p:set>
                                    <p:animEffect transition="in" filter="strips(downLeft)">
                                      <p:cBhvr>
                                        <p:cTn id="39" dur="500"/>
                                        <p:tgtEl>
                                          <p:spTgt spid="683">
                                            <p:txEl>
                                              <p:pRg st="0" end="0"/>
                                            </p:txEl>
                                          </p:spTgt>
                                        </p:tgtEl>
                                      </p:cBhvr>
                                    </p:animEffect>
                                  </p:childTnLst>
                                </p:cTn>
                              </p:par>
                            </p:childTnLst>
                          </p:cTn>
                        </p:par>
                        <p:par>
                          <p:cTn id="40" fill="hold">
                            <p:stCondLst>
                              <p:cond delay="4500"/>
                            </p:stCondLst>
                            <p:childTnLst>
                              <p:par>
                                <p:cTn id="41" presetID="18" presetClass="entr" presetSubtype="12" fill="hold" grpId="0" nodeType="afterEffect">
                                  <p:stCondLst>
                                    <p:cond delay="0"/>
                                  </p:stCondLst>
                                  <p:childTnLst>
                                    <p:set>
                                      <p:cBhvr>
                                        <p:cTn id="42" dur="1" fill="hold">
                                          <p:stCondLst>
                                            <p:cond delay="0"/>
                                          </p:stCondLst>
                                        </p:cTn>
                                        <p:tgtEl>
                                          <p:spTgt spid="687"/>
                                        </p:tgtEl>
                                        <p:attrNameLst>
                                          <p:attrName>style.visibility</p:attrName>
                                        </p:attrNameLst>
                                      </p:cBhvr>
                                      <p:to>
                                        <p:strVal val="visible"/>
                                      </p:to>
                                    </p:set>
                                    <p:animEffect transition="in" filter="strips(downLeft)">
                                      <p:cBhvr>
                                        <p:cTn id="43" dur="500"/>
                                        <p:tgtEl>
                                          <p:spTgt spid="687"/>
                                        </p:tgtEl>
                                      </p:cBhvr>
                                    </p:animEffect>
                                  </p:childTnLst>
                                </p:cTn>
                              </p:par>
                            </p:childTnLst>
                          </p:cTn>
                        </p:par>
                        <p:par>
                          <p:cTn id="44" fill="hold">
                            <p:stCondLst>
                              <p:cond delay="5000"/>
                            </p:stCondLst>
                            <p:childTnLst>
                              <p:par>
                                <p:cTn id="45" presetID="18" presetClass="entr" presetSubtype="12" fill="hold" grpId="0" nodeType="afterEffect">
                                  <p:stCondLst>
                                    <p:cond delay="0"/>
                                  </p:stCondLst>
                                  <p:childTnLst>
                                    <p:set>
                                      <p:cBhvr>
                                        <p:cTn id="46" dur="1" fill="hold">
                                          <p:stCondLst>
                                            <p:cond delay="0"/>
                                          </p:stCondLst>
                                        </p:cTn>
                                        <p:tgtEl>
                                          <p:spTgt spid="686">
                                            <p:txEl>
                                              <p:pRg st="0" end="0"/>
                                            </p:txEl>
                                          </p:spTgt>
                                        </p:tgtEl>
                                        <p:attrNameLst>
                                          <p:attrName>style.visibility</p:attrName>
                                        </p:attrNameLst>
                                      </p:cBhvr>
                                      <p:to>
                                        <p:strVal val="visible"/>
                                      </p:to>
                                    </p:set>
                                    <p:animEffect transition="in" filter="strips(downLeft)">
                                      <p:cBhvr>
                                        <p:cTn id="47" dur="500"/>
                                        <p:tgtEl>
                                          <p:spTgt spid="686">
                                            <p:txEl>
                                              <p:pRg st="0" end="0"/>
                                            </p:txEl>
                                          </p:spTgt>
                                        </p:tgtEl>
                                      </p:cBhvr>
                                    </p:animEffect>
                                  </p:childTnLst>
                                </p:cTn>
                              </p:par>
                            </p:childTnLst>
                          </p:cTn>
                        </p:par>
                        <p:par>
                          <p:cTn id="48" fill="hold">
                            <p:stCondLst>
                              <p:cond delay="5500"/>
                            </p:stCondLst>
                            <p:childTnLst>
                              <p:par>
                                <p:cTn id="49" presetID="18" presetClass="entr" presetSubtype="12" fill="hold" grpId="0" nodeType="afterEffect">
                                  <p:stCondLst>
                                    <p:cond delay="0"/>
                                  </p:stCondLst>
                                  <p:childTnLst>
                                    <p:set>
                                      <p:cBhvr>
                                        <p:cTn id="50" dur="1" fill="hold">
                                          <p:stCondLst>
                                            <p:cond delay="0"/>
                                          </p:stCondLst>
                                        </p:cTn>
                                        <p:tgtEl>
                                          <p:spTgt spid="690"/>
                                        </p:tgtEl>
                                        <p:attrNameLst>
                                          <p:attrName>style.visibility</p:attrName>
                                        </p:attrNameLst>
                                      </p:cBhvr>
                                      <p:to>
                                        <p:strVal val="visible"/>
                                      </p:to>
                                    </p:set>
                                    <p:animEffect transition="in" filter="strips(downLeft)">
                                      <p:cBhvr>
                                        <p:cTn id="51" dur="500"/>
                                        <p:tgtEl>
                                          <p:spTgt spid="690"/>
                                        </p:tgtEl>
                                      </p:cBhvr>
                                    </p:animEffect>
                                  </p:childTnLst>
                                </p:cTn>
                              </p:par>
                            </p:childTnLst>
                          </p:cTn>
                        </p:par>
                        <p:par>
                          <p:cTn id="52" fill="hold">
                            <p:stCondLst>
                              <p:cond delay="6000"/>
                            </p:stCondLst>
                            <p:childTnLst>
                              <p:par>
                                <p:cTn id="53" presetID="18" presetClass="entr" presetSubtype="12" fill="hold" grpId="0" nodeType="afterEffect">
                                  <p:stCondLst>
                                    <p:cond delay="0"/>
                                  </p:stCondLst>
                                  <p:childTnLst>
                                    <p:set>
                                      <p:cBhvr>
                                        <p:cTn id="54" dur="1" fill="hold">
                                          <p:stCondLst>
                                            <p:cond delay="0"/>
                                          </p:stCondLst>
                                        </p:cTn>
                                        <p:tgtEl>
                                          <p:spTgt spid="689">
                                            <p:txEl>
                                              <p:pRg st="0" end="0"/>
                                            </p:txEl>
                                          </p:spTgt>
                                        </p:tgtEl>
                                        <p:attrNameLst>
                                          <p:attrName>style.visibility</p:attrName>
                                        </p:attrNameLst>
                                      </p:cBhvr>
                                      <p:to>
                                        <p:strVal val="visible"/>
                                      </p:to>
                                    </p:set>
                                    <p:animEffect transition="in" filter="strips(downLeft)">
                                      <p:cBhvr>
                                        <p:cTn id="55" dur="500"/>
                                        <p:tgtEl>
                                          <p:spTgt spid="68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3" grpId="0"/>
      <p:bldP spid="674" grpId="0" build="p"/>
      <p:bldP spid="675" grpId="0"/>
      <p:bldP spid="677" grpId="0" build="p"/>
      <p:bldP spid="678" grpId="0"/>
      <p:bldP spid="680" grpId="0" build="p"/>
      <p:bldP spid="681" grpId="0"/>
      <p:bldP spid="683" grpId="0" build="p"/>
      <p:bldP spid="684" grpId="0"/>
      <p:bldP spid="686" grpId="0" build="p"/>
      <p:bldP spid="687" grpId="0"/>
      <p:bldP spid="689" grpId="0" build="p"/>
      <p:bldP spid="69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45AE012-B665-6BF3-207F-731DB0ED1BDF}"/>
              </a:ext>
            </a:extLst>
          </p:cNvPr>
          <p:cNvSpPr txBox="1"/>
          <p:nvPr/>
        </p:nvSpPr>
        <p:spPr>
          <a:xfrm>
            <a:off x="3324860" y="115203"/>
            <a:ext cx="2494280" cy="400110"/>
          </a:xfrm>
          <a:prstGeom prst="rect">
            <a:avLst/>
          </a:prstGeom>
          <a:noFill/>
        </p:spPr>
        <p:txBody>
          <a:bodyPr wrap="square">
            <a:spAutoFit/>
          </a:bodyPr>
          <a:lstStyle/>
          <a:p>
            <a:pPr>
              <a:buSzPts val="3600"/>
            </a:pPr>
            <a:r>
              <a:rPr lang="en-US" sz="2000">
                <a:solidFill>
                  <a:schemeClr val="lt1"/>
                </a:solidFill>
                <a:latin typeface="Share Tech"/>
                <a:sym typeface="Share Tech"/>
              </a:rPr>
              <a:t>Location-word cloud</a:t>
            </a:r>
          </a:p>
        </p:txBody>
      </p:sp>
      <p:sp>
        <p:nvSpPr>
          <p:cNvPr id="8" name="TextBox 7">
            <a:extLst>
              <a:ext uri="{FF2B5EF4-FFF2-40B4-BE49-F238E27FC236}">
                <a16:creationId xmlns:a16="http://schemas.microsoft.com/office/drawing/2014/main" id="{39D06331-DD38-C947-1078-9A17AB153560}"/>
              </a:ext>
            </a:extLst>
          </p:cNvPr>
          <p:cNvSpPr txBox="1"/>
          <p:nvPr/>
        </p:nvSpPr>
        <p:spPr>
          <a:xfrm>
            <a:off x="10617200" y="3476548"/>
            <a:ext cx="2570480" cy="338554"/>
          </a:xfrm>
          <a:prstGeom prst="rect">
            <a:avLst/>
          </a:prstGeom>
          <a:noFill/>
        </p:spPr>
        <p:txBody>
          <a:bodyPr wrap="square">
            <a:spAutoFit/>
          </a:bodyPr>
          <a:lstStyle/>
          <a:p>
            <a:pPr>
              <a:buSzPts val="3600"/>
            </a:pPr>
            <a:r>
              <a:rPr lang="en-US" sz="1600">
                <a:solidFill>
                  <a:schemeClr val="lt1"/>
                </a:solidFill>
                <a:latin typeface="Share Tech"/>
                <a:sym typeface="Share Tech"/>
              </a:rPr>
              <a:t>Service and Staff-word cloud</a:t>
            </a:r>
          </a:p>
        </p:txBody>
      </p:sp>
      <p:pic>
        <p:nvPicPr>
          <p:cNvPr id="13" name="Picture 12">
            <a:extLst>
              <a:ext uri="{FF2B5EF4-FFF2-40B4-BE49-F238E27FC236}">
                <a16:creationId xmlns:a16="http://schemas.microsoft.com/office/drawing/2014/main" id="{9BB4F4B6-34DC-A1EB-EF84-B68FE37115A9}"/>
              </a:ext>
            </a:extLst>
          </p:cNvPr>
          <p:cNvPicPr>
            <a:picLocks noChangeAspect="1"/>
          </p:cNvPicPr>
          <p:nvPr/>
        </p:nvPicPr>
        <p:blipFill>
          <a:blip r:embed="rId2"/>
          <a:stretch>
            <a:fillRect/>
          </a:stretch>
        </p:blipFill>
        <p:spPr>
          <a:xfrm>
            <a:off x="1181428" y="515313"/>
            <a:ext cx="6781143" cy="4512984"/>
          </a:xfrm>
          <a:prstGeom prst="rect">
            <a:avLst/>
          </a:prstGeom>
        </p:spPr>
      </p:pic>
    </p:spTree>
    <p:extLst>
      <p:ext uri="{BB962C8B-B14F-4D97-AF65-F5344CB8AC3E}">
        <p14:creationId xmlns:p14="http://schemas.microsoft.com/office/powerpoint/2010/main" val="24315915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8C93B82-307E-1E42-7384-829DCC2A40B5}"/>
              </a:ext>
            </a:extLst>
          </p:cNvPr>
          <p:cNvSpPr txBox="1"/>
          <p:nvPr/>
        </p:nvSpPr>
        <p:spPr>
          <a:xfrm>
            <a:off x="3566160" y="-5184894"/>
            <a:ext cx="2316480" cy="369332"/>
          </a:xfrm>
          <a:prstGeom prst="rect">
            <a:avLst/>
          </a:prstGeom>
          <a:noFill/>
        </p:spPr>
        <p:txBody>
          <a:bodyPr wrap="square">
            <a:spAutoFit/>
          </a:bodyPr>
          <a:lstStyle/>
          <a:p>
            <a:pPr>
              <a:buSzPts val="3600"/>
            </a:pPr>
            <a:r>
              <a:rPr lang="en-US" sz="1800">
                <a:solidFill>
                  <a:schemeClr val="lt1"/>
                </a:solidFill>
                <a:latin typeface="Share Tech"/>
                <a:sym typeface="Share Tech"/>
              </a:rPr>
              <a:t>Location-word cloud</a:t>
            </a:r>
          </a:p>
        </p:txBody>
      </p:sp>
      <p:sp>
        <p:nvSpPr>
          <p:cNvPr id="2" name="TextBox 1">
            <a:extLst>
              <a:ext uri="{FF2B5EF4-FFF2-40B4-BE49-F238E27FC236}">
                <a16:creationId xmlns:a16="http://schemas.microsoft.com/office/drawing/2014/main" id="{1DE3BFD3-1777-3EC4-0DFF-61A82D49C79D}"/>
              </a:ext>
            </a:extLst>
          </p:cNvPr>
          <p:cNvSpPr txBox="1"/>
          <p:nvPr/>
        </p:nvSpPr>
        <p:spPr>
          <a:xfrm>
            <a:off x="3324860" y="115203"/>
            <a:ext cx="2494280" cy="400110"/>
          </a:xfrm>
          <a:prstGeom prst="rect">
            <a:avLst/>
          </a:prstGeom>
          <a:noFill/>
        </p:spPr>
        <p:txBody>
          <a:bodyPr wrap="square">
            <a:spAutoFit/>
          </a:bodyPr>
          <a:lstStyle/>
          <a:p>
            <a:pPr>
              <a:buSzPts val="3600"/>
            </a:pPr>
            <a:r>
              <a:rPr lang="en-US" sz="2000">
                <a:solidFill>
                  <a:schemeClr val="lt1"/>
                </a:solidFill>
                <a:latin typeface="Share Tech"/>
                <a:sym typeface="Share Tech"/>
              </a:rPr>
              <a:t>Room-word cloud</a:t>
            </a:r>
          </a:p>
        </p:txBody>
      </p:sp>
      <p:pic>
        <p:nvPicPr>
          <p:cNvPr id="6146" name="Picture 2">
            <a:extLst>
              <a:ext uri="{FF2B5EF4-FFF2-40B4-BE49-F238E27FC236}">
                <a16:creationId xmlns:a16="http://schemas.microsoft.com/office/drawing/2014/main" id="{A051DF7A-4394-D2C7-1542-36A04F2503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5767" y="480336"/>
            <a:ext cx="6792466" cy="454796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82764D6-9AEC-7689-7214-8BAF05466A00}"/>
              </a:ext>
            </a:extLst>
          </p:cNvPr>
          <p:cNvPicPr>
            <a:picLocks noChangeAspect="1"/>
          </p:cNvPicPr>
          <p:nvPr/>
        </p:nvPicPr>
        <p:blipFill>
          <a:blip r:embed="rId3"/>
          <a:stretch>
            <a:fillRect/>
          </a:stretch>
        </p:blipFill>
        <p:spPr>
          <a:xfrm>
            <a:off x="1068601" y="-4950395"/>
            <a:ext cx="7006798" cy="4663162"/>
          </a:xfrm>
          <a:prstGeom prst="rect">
            <a:avLst/>
          </a:prstGeom>
        </p:spPr>
      </p:pic>
    </p:spTree>
    <p:extLst>
      <p:ext uri="{BB962C8B-B14F-4D97-AF65-F5344CB8AC3E}">
        <p14:creationId xmlns:p14="http://schemas.microsoft.com/office/powerpoint/2010/main" val="7563543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E3BFD3-1777-3EC4-0DFF-61A82D49C79D}"/>
              </a:ext>
            </a:extLst>
          </p:cNvPr>
          <p:cNvSpPr txBox="1"/>
          <p:nvPr/>
        </p:nvSpPr>
        <p:spPr>
          <a:xfrm>
            <a:off x="2980690" y="115203"/>
            <a:ext cx="3182620" cy="400110"/>
          </a:xfrm>
          <a:prstGeom prst="rect">
            <a:avLst/>
          </a:prstGeom>
          <a:noFill/>
        </p:spPr>
        <p:txBody>
          <a:bodyPr wrap="square">
            <a:spAutoFit/>
          </a:bodyPr>
          <a:lstStyle/>
          <a:p>
            <a:pPr>
              <a:buSzPts val="3600"/>
            </a:pPr>
            <a:r>
              <a:rPr lang="en-US" sz="2000">
                <a:solidFill>
                  <a:schemeClr val="lt1"/>
                </a:solidFill>
                <a:latin typeface="Share Tech"/>
                <a:sym typeface="Share Tech"/>
              </a:rPr>
              <a:t>Staff and service-word cloud</a:t>
            </a:r>
          </a:p>
        </p:txBody>
      </p:sp>
      <p:sp>
        <p:nvSpPr>
          <p:cNvPr id="4" name="TextBox 3">
            <a:extLst>
              <a:ext uri="{FF2B5EF4-FFF2-40B4-BE49-F238E27FC236}">
                <a16:creationId xmlns:a16="http://schemas.microsoft.com/office/drawing/2014/main" id="{670E4B9F-A324-0A27-DEE8-ED5AFBB50CF5}"/>
              </a:ext>
            </a:extLst>
          </p:cNvPr>
          <p:cNvSpPr txBox="1"/>
          <p:nvPr/>
        </p:nvSpPr>
        <p:spPr>
          <a:xfrm>
            <a:off x="3324860" y="-5574504"/>
            <a:ext cx="2494280" cy="400110"/>
          </a:xfrm>
          <a:prstGeom prst="rect">
            <a:avLst/>
          </a:prstGeom>
          <a:noFill/>
        </p:spPr>
        <p:txBody>
          <a:bodyPr wrap="square">
            <a:spAutoFit/>
          </a:bodyPr>
          <a:lstStyle/>
          <a:p>
            <a:pPr>
              <a:buSzPts val="3600"/>
            </a:pPr>
            <a:r>
              <a:rPr lang="en-US" sz="2000">
                <a:solidFill>
                  <a:schemeClr val="lt1"/>
                </a:solidFill>
                <a:latin typeface="Share Tech"/>
                <a:sym typeface="Share Tech"/>
              </a:rPr>
              <a:t>Room-word cloud</a:t>
            </a:r>
          </a:p>
        </p:txBody>
      </p:sp>
      <p:pic>
        <p:nvPicPr>
          <p:cNvPr id="5" name="Picture 2">
            <a:extLst>
              <a:ext uri="{FF2B5EF4-FFF2-40B4-BE49-F238E27FC236}">
                <a16:creationId xmlns:a16="http://schemas.microsoft.com/office/drawing/2014/main" id="{FA0B1063-708D-9A31-3FCF-6AA0248292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5767" y="-5209371"/>
            <a:ext cx="6792466" cy="454796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word cloud of text&#10;&#10;Description automatically generated">
            <a:extLst>
              <a:ext uri="{FF2B5EF4-FFF2-40B4-BE49-F238E27FC236}">
                <a16:creationId xmlns:a16="http://schemas.microsoft.com/office/drawing/2014/main" id="{8396FEA3-C8D3-4615-C938-0AA3AFDDFC6E}"/>
              </a:ext>
            </a:extLst>
          </p:cNvPr>
          <p:cNvPicPr>
            <a:picLocks noChangeAspect="1"/>
          </p:cNvPicPr>
          <p:nvPr/>
        </p:nvPicPr>
        <p:blipFill>
          <a:blip r:embed="rId3"/>
          <a:stretch>
            <a:fillRect/>
          </a:stretch>
        </p:blipFill>
        <p:spPr>
          <a:xfrm>
            <a:off x="1177176" y="517071"/>
            <a:ext cx="6626365" cy="4386943"/>
          </a:xfrm>
          <a:prstGeom prst="rect">
            <a:avLst/>
          </a:prstGeom>
        </p:spPr>
      </p:pic>
    </p:spTree>
    <p:extLst>
      <p:ext uri="{BB962C8B-B14F-4D97-AF65-F5344CB8AC3E}">
        <p14:creationId xmlns:p14="http://schemas.microsoft.com/office/powerpoint/2010/main" val="3248562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0808B-864F-0760-F5E0-0A4E3DD9ABB1}"/>
              </a:ext>
            </a:extLst>
          </p:cNvPr>
          <p:cNvSpPr>
            <a:spLocks noGrp="1"/>
          </p:cNvSpPr>
          <p:nvPr>
            <p:ph type="ctrTitle"/>
          </p:nvPr>
        </p:nvSpPr>
        <p:spPr>
          <a:xfrm>
            <a:off x="618824" y="411675"/>
            <a:ext cx="6869096" cy="577800"/>
          </a:xfrm>
        </p:spPr>
        <p:txBody>
          <a:bodyPr/>
          <a:lstStyle/>
          <a:p>
            <a:r>
              <a:rPr lang="en-US"/>
              <a:t>Method 2: LDA-based Training Data Curation</a:t>
            </a:r>
          </a:p>
        </p:txBody>
      </p:sp>
      <p:sp>
        <p:nvSpPr>
          <p:cNvPr id="4" name="TextBox 3">
            <a:extLst>
              <a:ext uri="{FF2B5EF4-FFF2-40B4-BE49-F238E27FC236}">
                <a16:creationId xmlns:a16="http://schemas.microsoft.com/office/drawing/2014/main" id="{B821AF7E-243A-BED8-68CB-12B1CA33E676}"/>
              </a:ext>
            </a:extLst>
          </p:cNvPr>
          <p:cNvSpPr txBox="1"/>
          <p:nvPr/>
        </p:nvSpPr>
        <p:spPr>
          <a:xfrm>
            <a:off x="578652" y="1448365"/>
            <a:ext cx="7986696" cy="2246769"/>
          </a:xfrm>
          <a:prstGeom prst="rect">
            <a:avLst/>
          </a:prstGeom>
          <a:noFill/>
        </p:spPr>
        <p:txBody>
          <a:bodyPr wrap="square">
            <a:spAutoFit/>
          </a:bodyPr>
          <a:lstStyle/>
          <a:p>
            <a:pPr algn="just">
              <a:buClr>
                <a:schemeClr val="lt1"/>
              </a:buClr>
              <a:buSzPts val="1000"/>
              <a:buFont typeface="Livvic Light"/>
            </a:pPr>
            <a:r>
              <a:rPr lang="en-US">
                <a:solidFill>
                  <a:schemeClr val="lt1"/>
                </a:solidFill>
                <a:latin typeface="Maven Pro"/>
                <a:sym typeface="Maven Pro"/>
              </a:rPr>
              <a:t>LDA can be used in addition to or as an alternative to other data curation methods.</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Hotel review data can be passed through the LDA algorithm with multiple runs using different numbers of clusters.</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LDA clustering helps identify topics or themes within the reviews, such as cleanliness, service, location, amenities, and more.</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Analyzing the clusters generated by LDA provides insights into customer sentiments and preferences.</a:t>
            </a:r>
          </a:p>
        </p:txBody>
      </p:sp>
    </p:spTree>
    <p:extLst>
      <p:ext uri="{BB962C8B-B14F-4D97-AF65-F5344CB8AC3E}">
        <p14:creationId xmlns:p14="http://schemas.microsoft.com/office/powerpoint/2010/main" val="18389874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A2BE12-C059-E04A-1863-376F089C5009}"/>
              </a:ext>
            </a:extLst>
          </p:cNvPr>
          <p:cNvPicPr>
            <a:picLocks noChangeAspect="1"/>
          </p:cNvPicPr>
          <p:nvPr/>
        </p:nvPicPr>
        <p:blipFill>
          <a:blip r:embed="rId2"/>
          <a:stretch>
            <a:fillRect/>
          </a:stretch>
        </p:blipFill>
        <p:spPr>
          <a:xfrm>
            <a:off x="778535" y="659795"/>
            <a:ext cx="7586930" cy="3681669"/>
          </a:xfrm>
          <a:prstGeom prst="rect">
            <a:avLst/>
          </a:prstGeom>
        </p:spPr>
      </p:pic>
      <p:sp>
        <p:nvSpPr>
          <p:cNvPr id="4" name="TextBox 3">
            <a:extLst>
              <a:ext uri="{FF2B5EF4-FFF2-40B4-BE49-F238E27FC236}">
                <a16:creationId xmlns:a16="http://schemas.microsoft.com/office/drawing/2014/main" id="{47864F55-CF45-B7B6-9C5E-ECB64D9C9FAF}"/>
              </a:ext>
            </a:extLst>
          </p:cNvPr>
          <p:cNvSpPr txBox="1"/>
          <p:nvPr/>
        </p:nvSpPr>
        <p:spPr>
          <a:xfrm>
            <a:off x="3669665" y="175261"/>
            <a:ext cx="1804670" cy="400110"/>
          </a:xfrm>
          <a:prstGeom prst="rect">
            <a:avLst/>
          </a:prstGeom>
          <a:noFill/>
        </p:spPr>
        <p:txBody>
          <a:bodyPr wrap="square">
            <a:spAutoFit/>
          </a:bodyPr>
          <a:lstStyle/>
          <a:p>
            <a:pPr>
              <a:buSzPts val="3600"/>
            </a:pPr>
            <a:r>
              <a:rPr lang="en-US" sz="2000">
                <a:solidFill>
                  <a:schemeClr val="lt1"/>
                </a:solidFill>
                <a:latin typeface="Share Tech"/>
                <a:sym typeface="Share Tech"/>
              </a:rPr>
              <a:t>Two Topics</a:t>
            </a:r>
          </a:p>
        </p:txBody>
      </p:sp>
      <p:sp>
        <p:nvSpPr>
          <p:cNvPr id="5" name="TextBox 4">
            <a:extLst>
              <a:ext uri="{FF2B5EF4-FFF2-40B4-BE49-F238E27FC236}">
                <a16:creationId xmlns:a16="http://schemas.microsoft.com/office/drawing/2014/main" id="{79D77BE9-12E8-0F9B-9947-C1D5F7A2A31D}"/>
              </a:ext>
            </a:extLst>
          </p:cNvPr>
          <p:cNvSpPr txBox="1"/>
          <p:nvPr/>
        </p:nvSpPr>
        <p:spPr>
          <a:xfrm>
            <a:off x="778535" y="4341464"/>
            <a:ext cx="7512025" cy="738664"/>
          </a:xfrm>
          <a:prstGeom prst="rect">
            <a:avLst/>
          </a:prstGeom>
          <a:noFill/>
        </p:spPr>
        <p:txBody>
          <a:bodyPr wrap="square">
            <a:spAutoFit/>
          </a:bodyPr>
          <a:lstStyle/>
          <a:p>
            <a:pPr algn="just">
              <a:buClr>
                <a:schemeClr val="lt1"/>
              </a:buClr>
              <a:buSzPts val="1000"/>
              <a:buFont typeface="Livvic Light"/>
            </a:pPr>
            <a:r>
              <a:rPr lang="en-US">
                <a:solidFill>
                  <a:schemeClr val="lt1"/>
                </a:solidFill>
                <a:latin typeface="Maven Pro"/>
                <a:sym typeface="Maven Pro"/>
              </a:rPr>
              <a:t>Cluster 0 exhibits associations with the topics of "room" and "service &amp; staff“</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Cluster 1 encompasses aspects pertinent to the topic of "location".</a:t>
            </a:r>
          </a:p>
        </p:txBody>
      </p:sp>
    </p:spTree>
    <p:extLst>
      <p:ext uri="{BB962C8B-B14F-4D97-AF65-F5344CB8AC3E}">
        <p14:creationId xmlns:p14="http://schemas.microsoft.com/office/powerpoint/2010/main" val="3567213718"/>
      </p:ext>
    </p:extLst>
  </p:cSld>
  <p:clrMapOvr>
    <a:masterClrMapping/>
  </p:clrMapOvr>
  <p:transition spd="slow">
    <p:split orient="ver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560E50-5995-7755-D259-17062CD4D36F}"/>
              </a:ext>
            </a:extLst>
          </p:cNvPr>
          <p:cNvPicPr>
            <a:picLocks noChangeAspect="1"/>
          </p:cNvPicPr>
          <p:nvPr/>
        </p:nvPicPr>
        <p:blipFill>
          <a:blip r:embed="rId2"/>
          <a:stretch>
            <a:fillRect/>
          </a:stretch>
        </p:blipFill>
        <p:spPr>
          <a:xfrm>
            <a:off x="0" y="625953"/>
            <a:ext cx="9144000" cy="3171902"/>
          </a:xfrm>
          <a:prstGeom prst="rect">
            <a:avLst/>
          </a:prstGeom>
        </p:spPr>
      </p:pic>
      <p:sp>
        <p:nvSpPr>
          <p:cNvPr id="4" name="TextBox 3">
            <a:extLst>
              <a:ext uri="{FF2B5EF4-FFF2-40B4-BE49-F238E27FC236}">
                <a16:creationId xmlns:a16="http://schemas.microsoft.com/office/drawing/2014/main" id="{9C8A514C-60D8-1CEF-8C26-E05CF8B9234B}"/>
              </a:ext>
            </a:extLst>
          </p:cNvPr>
          <p:cNvSpPr txBox="1"/>
          <p:nvPr/>
        </p:nvSpPr>
        <p:spPr>
          <a:xfrm>
            <a:off x="3669665" y="175261"/>
            <a:ext cx="1804670" cy="400110"/>
          </a:xfrm>
          <a:prstGeom prst="rect">
            <a:avLst/>
          </a:prstGeom>
          <a:noFill/>
        </p:spPr>
        <p:txBody>
          <a:bodyPr wrap="square">
            <a:spAutoFit/>
          </a:bodyPr>
          <a:lstStyle/>
          <a:p>
            <a:pPr>
              <a:buSzPts val="3600"/>
            </a:pPr>
            <a:r>
              <a:rPr lang="en-US" sz="2000">
                <a:solidFill>
                  <a:schemeClr val="lt1"/>
                </a:solidFill>
                <a:latin typeface="Share Tech"/>
                <a:sym typeface="Share Tech"/>
              </a:rPr>
              <a:t>Three Topics</a:t>
            </a:r>
          </a:p>
        </p:txBody>
      </p:sp>
      <p:pic>
        <p:nvPicPr>
          <p:cNvPr id="5" name="Picture 4">
            <a:extLst>
              <a:ext uri="{FF2B5EF4-FFF2-40B4-BE49-F238E27FC236}">
                <a16:creationId xmlns:a16="http://schemas.microsoft.com/office/drawing/2014/main" id="{46C68691-5057-E9DB-1324-FDF113EDA261}"/>
              </a:ext>
            </a:extLst>
          </p:cNvPr>
          <p:cNvPicPr>
            <a:picLocks noChangeAspect="1"/>
          </p:cNvPicPr>
          <p:nvPr/>
        </p:nvPicPr>
        <p:blipFill>
          <a:blip r:embed="rId3"/>
          <a:stretch>
            <a:fillRect/>
          </a:stretch>
        </p:blipFill>
        <p:spPr>
          <a:xfrm>
            <a:off x="357468" y="6418365"/>
            <a:ext cx="8672904" cy="4251767"/>
          </a:xfrm>
          <a:prstGeom prst="rect">
            <a:avLst/>
          </a:prstGeom>
        </p:spPr>
      </p:pic>
      <p:sp>
        <p:nvSpPr>
          <p:cNvPr id="6" name="TextBox 5">
            <a:extLst>
              <a:ext uri="{FF2B5EF4-FFF2-40B4-BE49-F238E27FC236}">
                <a16:creationId xmlns:a16="http://schemas.microsoft.com/office/drawing/2014/main" id="{90248CB8-E8C1-F606-1B7D-D93031F7779A}"/>
              </a:ext>
            </a:extLst>
          </p:cNvPr>
          <p:cNvSpPr txBox="1"/>
          <p:nvPr/>
        </p:nvSpPr>
        <p:spPr>
          <a:xfrm>
            <a:off x="3669665" y="-885380"/>
            <a:ext cx="1804670" cy="400110"/>
          </a:xfrm>
          <a:prstGeom prst="rect">
            <a:avLst/>
          </a:prstGeom>
          <a:noFill/>
        </p:spPr>
        <p:txBody>
          <a:bodyPr wrap="square">
            <a:spAutoFit/>
          </a:bodyPr>
          <a:lstStyle/>
          <a:p>
            <a:pPr>
              <a:buSzPts val="3600"/>
            </a:pPr>
            <a:r>
              <a:rPr lang="en-US" sz="2000">
                <a:solidFill>
                  <a:schemeClr val="lt1"/>
                </a:solidFill>
                <a:latin typeface="Share Tech"/>
                <a:sym typeface="Share Tech"/>
              </a:rPr>
              <a:t>Two Topics</a:t>
            </a:r>
          </a:p>
        </p:txBody>
      </p:sp>
      <p:sp>
        <p:nvSpPr>
          <p:cNvPr id="7" name="TextBox 6">
            <a:extLst>
              <a:ext uri="{FF2B5EF4-FFF2-40B4-BE49-F238E27FC236}">
                <a16:creationId xmlns:a16="http://schemas.microsoft.com/office/drawing/2014/main" id="{4BE41A0E-3B4D-6324-95A0-482809B97A49}"/>
              </a:ext>
            </a:extLst>
          </p:cNvPr>
          <p:cNvSpPr txBox="1"/>
          <p:nvPr/>
        </p:nvSpPr>
        <p:spPr>
          <a:xfrm>
            <a:off x="798855" y="5323970"/>
            <a:ext cx="7512025" cy="738664"/>
          </a:xfrm>
          <a:prstGeom prst="rect">
            <a:avLst/>
          </a:prstGeom>
          <a:noFill/>
        </p:spPr>
        <p:txBody>
          <a:bodyPr wrap="square">
            <a:spAutoFit/>
          </a:bodyPr>
          <a:lstStyle/>
          <a:p>
            <a:pPr algn="just">
              <a:buClr>
                <a:schemeClr val="lt1"/>
              </a:buClr>
              <a:buSzPts val="1000"/>
              <a:buFont typeface="Livvic Light"/>
            </a:pPr>
            <a:r>
              <a:rPr lang="en-US">
                <a:solidFill>
                  <a:schemeClr val="lt1"/>
                </a:solidFill>
                <a:latin typeface="Maven Pro"/>
                <a:sym typeface="Maven Pro"/>
              </a:rPr>
              <a:t>Cluster 0 exhibits associations with the topics of "room" and "service &amp; staff“</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Cluster 1 encompasses aspects pertinent to the topic of "location".</a:t>
            </a:r>
          </a:p>
        </p:txBody>
      </p:sp>
      <p:sp>
        <p:nvSpPr>
          <p:cNvPr id="8" name="TextBox 7">
            <a:extLst>
              <a:ext uri="{FF2B5EF4-FFF2-40B4-BE49-F238E27FC236}">
                <a16:creationId xmlns:a16="http://schemas.microsoft.com/office/drawing/2014/main" id="{5220D5AF-FCA7-F9BC-D4A0-1115E1C137EA}"/>
              </a:ext>
            </a:extLst>
          </p:cNvPr>
          <p:cNvSpPr txBox="1"/>
          <p:nvPr/>
        </p:nvSpPr>
        <p:spPr>
          <a:xfrm>
            <a:off x="798854" y="3866903"/>
            <a:ext cx="7512025" cy="1169551"/>
          </a:xfrm>
          <a:prstGeom prst="rect">
            <a:avLst/>
          </a:prstGeom>
          <a:noFill/>
        </p:spPr>
        <p:txBody>
          <a:bodyPr wrap="square">
            <a:spAutoFit/>
          </a:bodyPr>
          <a:lstStyle/>
          <a:p>
            <a:pPr algn="just">
              <a:buClr>
                <a:schemeClr val="lt1"/>
              </a:buClr>
              <a:buSzPts val="1000"/>
              <a:buFont typeface="Livvic Light"/>
            </a:pPr>
            <a:r>
              <a:rPr lang="en-US">
                <a:solidFill>
                  <a:schemeClr val="lt1"/>
                </a:solidFill>
                <a:latin typeface="Maven Pro"/>
                <a:sym typeface="Maven Pro"/>
              </a:rPr>
              <a:t>Cluster 0 shows few with the topics of “location“.</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Cluster 1 shows strong relation to the topic of “room".</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Cluster 2 strongly related to the topic “service &amp; staff”.</a:t>
            </a:r>
          </a:p>
        </p:txBody>
      </p:sp>
    </p:spTree>
    <p:extLst>
      <p:ext uri="{BB962C8B-B14F-4D97-AF65-F5344CB8AC3E}">
        <p14:creationId xmlns:p14="http://schemas.microsoft.com/office/powerpoint/2010/main" val="5964311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560E50-5995-7755-D259-17062CD4D36F}"/>
              </a:ext>
            </a:extLst>
          </p:cNvPr>
          <p:cNvPicPr>
            <a:picLocks noChangeAspect="1"/>
          </p:cNvPicPr>
          <p:nvPr/>
        </p:nvPicPr>
        <p:blipFill>
          <a:blip r:embed="rId2"/>
          <a:stretch>
            <a:fillRect/>
          </a:stretch>
        </p:blipFill>
        <p:spPr>
          <a:xfrm>
            <a:off x="0" y="7437399"/>
            <a:ext cx="9144000" cy="3171902"/>
          </a:xfrm>
          <a:prstGeom prst="rect">
            <a:avLst/>
          </a:prstGeom>
        </p:spPr>
      </p:pic>
      <p:sp>
        <p:nvSpPr>
          <p:cNvPr id="4" name="TextBox 3">
            <a:extLst>
              <a:ext uri="{FF2B5EF4-FFF2-40B4-BE49-F238E27FC236}">
                <a16:creationId xmlns:a16="http://schemas.microsoft.com/office/drawing/2014/main" id="{9C8A514C-60D8-1CEF-8C26-E05CF8B9234B}"/>
              </a:ext>
            </a:extLst>
          </p:cNvPr>
          <p:cNvSpPr txBox="1"/>
          <p:nvPr/>
        </p:nvSpPr>
        <p:spPr>
          <a:xfrm>
            <a:off x="3669665" y="-911859"/>
            <a:ext cx="1804670" cy="400110"/>
          </a:xfrm>
          <a:prstGeom prst="rect">
            <a:avLst/>
          </a:prstGeom>
          <a:noFill/>
        </p:spPr>
        <p:txBody>
          <a:bodyPr wrap="square">
            <a:spAutoFit/>
          </a:bodyPr>
          <a:lstStyle/>
          <a:p>
            <a:pPr>
              <a:buSzPts val="3600"/>
            </a:pPr>
            <a:r>
              <a:rPr lang="en-US" sz="2000">
                <a:solidFill>
                  <a:schemeClr val="lt1"/>
                </a:solidFill>
                <a:latin typeface="Share Tech"/>
                <a:sym typeface="Share Tech"/>
              </a:rPr>
              <a:t>Three Topics</a:t>
            </a:r>
          </a:p>
        </p:txBody>
      </p:sp>
      <p:sp>
        <p:nvSpPr>
          <p:cNvPr id="7" name="TextBox 6">
            <a:extLst>
              <a:ext uri="{FF2B5EF4-FFF2-40B4-BE49-F238E27FC236}">
                <a16:creationId xmlns:a16="http://schemas.microsoft.com/office/drawing/2014/main" id="{BF68E95C-85F1-52B2-0EF7-DC8CDD804702}"/>
              </a:ext>
            </a:extLst>
          </p:cNvPr>
          <p:cNvSpPr txBox="1"/>
          <p:nvPr/>
        </p:nvSpPr>
        <p:spPr>
          <a:xfrm>
            <a:off x="3669665" y="175261"/>
            <a:ext cx="1804670" cy="400110"/>
          </a:xfrm>
          <a:prstGeom prst="rect">
            <a:avLst/>
          </a:prstGeom>
          <a:noFill/>
        </p:spPr>
        <p:txBody>
          <a:bodyPr wrap="square">
            <a:spAutoFit/>
          </a:bodyPr>
          <a:lstStyle/>
          <a:p>
            <a:pPr>
              <a:buSzPts val="3600"/>
            </a:pPr>
            <a:r>
              <a:rPr lang="en-US" sz="2000">
                <a:solidFill>
                  <a:schemeClr val="lt1"/>
                </a:solidFill>
                <a:latin typeface="Share Tech"/>
                <a:sym typeface="Share Tech"/>
              </a:rPr>
              <a:t>Four Topics</a:t>
            </a:r>
          </a:p>
        </p:txBody>
      </p:sp>
      <p:sp>
        <p:nvSpPr>
          <p:cNvPr id="8" name="TextBox 7">
            <a:extLst>
              <a:ext uri="{FF2B5EF4-FFF2-40B4-BE49-F238E27FC236}">
                <a16:creationId xmlns:a16="http://schemas.microsoft.com/office/drawing/2014/main" id="{F8BEA2B3-7A8D-F810-9857-5BAA6DB727CA}"/>
              </a:ext>
            </a:extLst>
          </p:cNvPr>
          <p:cNvSpPr txBox="1"/>
          <p:nvPr/>
        </p:nvSpPr>
        <p:spPr>
          <a:xfrm>
            <a:off x="798854" y="5726183"/>
            <a:ext cx="7512025" cy="1169551"/>
          </a:xfrm>
          <a:prstGeom prst="rect">
            <a:avLst/>
          </a:prstGeom>
          <a:noFill/>
        </p:spPr>
        <p:txBody>
          <a:bodyPr wrap="square">
            <a:spAutoFit/>
          </a:bodyPr>
          <a:lstStyle/>
          <a:p>
            <a:pPr algn="just">
              <a:buClr>
                <a:schemeClr val="lt1"/>
              </a:buClr>
              <a:buSzPts val="1000"/>
              <a:buFont typeface="Livvic Light"/>
            </a:pPr>
            <a:r>
              <a:rPr lang="en-US">
                <a:solidFill>
                  <a:schemeClr val="lt1"/>
                </a:solidFill>
                <a:latin typeface="Maven Pro"/>
                <a:sym typeface="Maven Pro"/>
              </a:rPr>
              <a:t>Cluster 0 shows few with the topics of “location“.</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Cluster 1 encompasses aspects pertinent to the topic of “room".</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Cluster 2 strongly related to the topic “service &amp; staff”.</a:t>
            </a:r>
          </a:p>
        </p:txBody>
      </p:sp>
      <p:sp>
        <p:nvSpPr>
          <p:cNvPr id="11" name="TextBox 10">
            <a:extLst>
              <a:ext uri="{FF2B5EF4-FFF2-40B4-BE49-F238E27FC236}">
                <a16:creationId xmlns:a16="http://schemas.microsoft.com/office/drawing/2014/main" id="{5707B4F9-1351-749C-4337-CBBF5BFCB3EA}"/>
              </a:ext>
            </a:extLst>
          </p:cNvPr>
          <p:cNvSpPr txBox="1"/>
          <p:nvPr/>
        </p:nvSpPr>
        <p:spPr>
          <a:xfrm>
            <a:off x="815987" y="3543062"/>
            <a:ext cx="7512025" cy="2031325"/>
          </a:xfrm>
          <a:prstGeom prst="rect">
            <a:avLst/>
          </a:prstGeom>
          <a:noFill/>
        </p:spPr>
        <p:txBody>
          <a:bodyPr wrap="square">
            <a:spAutoFit/>
          </a:bodyPr>
          <a:lstStyle/>
          <a:p>
            <a:pPr algn="just">
              <a:buClr>
                <a:schemeClr val="lt1"/>
              </a:buClr>
              <a:buSzPts val="1000"/>
              <a:buFont typeface="Livvic Light"/>
            </a:pPr>
            <a:r>
              <a:rPr lang="en-US">
                <a:solidFill>
                  <a:schemeClr val="lt1"/>
                </a:solidFill>
                <a:latin typeface="Maven Pro"/>
                <a:sym typeface="Maven Pro"/>
              </a:rPr>
              <a:t>Cluster 0 relates strongly to the topics of “service &amp; staff“.</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Cluster 1 looks related between “location”, “room”, and “service &amp; staff”.</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Cluster 2 looks strongly related to the topic “room”.</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Cluster 3 has aspects related to “location”.</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endParaRPr lang="en-US">
              <a:solidFill>
                <a:schemeClr val="lt1"/>
              </a:solidFill>
              <a:latin typeface="Maven Pro"/>
              <a:sym typeface="Maven Pro"/>
            </a:endParaRPr>
          </a:p>
        </p:txBody>
      </p:sp>
      <p:pic>
        <p:nvPicPr>
          <p:cNvPr id="5" name="Picture 4">
            <a:extLst>
              <a:ext uri="{FF2B5EF4-FFF2-40B4-BE49-F238E27FC236}">
                <a16:creationId xmlns:a16="http://schemas.microsoft.com/office/drawing/2014/main" id="{146EF20E-FF51-7DD1-5231-4315166557E9}"/>
              </a:ext>
            </a:extLst>
          </p:cNvPr>
          <p:cNvPicPr>
            <a:picLocks noChangeAspect="1"/>
          </p:cNvPicPr>
          <p:nvPr/>
        </p:nvPicPr>
        <p:blipFill>
          <a:blip r:embed="rId3"/>
          <a:stretch>
            <a:fillRect/>
          </a:stretch>
        </p:blipFill>
        <p:spPr>
          <a:xfrm>
            <a:off x="0" y="523122"/>
            <a:ext cx="9144000" cy="3072190"/>
          </a:xfrm>
          <a:prstGeom prst="rect">
            <a:avLst/>
          </a:prstGeom>
        </p:spPr>
      </p:pic>
    </p:spTree>
    <p:extLst>
      <p:ext uri="{BB962C8B-B14F-4D97-AF65-F5344CB8AC3E}">
        <p14:creationId xmlns:p14="http://schemas.microsoft.com/office/powerpoint/2010/main" val="6653515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C8A514C-60D8-1CEF-8C26-E05CF8B9234B}"/>
              </a:ext>
            </a:extLst>
          </p:cNvPr>
          <p:cNvSpPr txBox="1"/>
          <p:nvPr/>
        </p:nvSpPr>
        <p:spPr>
          <a:xfrm>
            <a:off x="3669665" y="-911859"/>
            <a:ext cx="1804670" cy="400110"/>
          </a:xfrm>
          <a:prstGeom prst="rect">
            <a:avLst/>
          </a:prstGeom>
          <a:noFill/>
        </p:spPr>
        <p:txBody>
          <a:bodyPr wrap="square">
            <a:spAutoFit/>
          </a:bodyPr>
          <a:lstStyle/>
          <a:p>
            <a:pPr>
              <a:buSzPts val="3600"/>
            </a:pPr>
            <a:r>
              <a:rPr lang="en-US" sz="2000">
                <a:solidFill>
                  <a:schemeClr val="lt1"/>
                </a:solidFill>
                <a:latin typeface="Share Tech"/>
                <a:sym typeface="Share Tech"/>
              </a:rPr>
              <a:t>Four Topics</a:t>
            </a:r>
          </a:p>
        </p:txBody>
      </p:sp>
      <p:sp>
        <p:nvSpPr>
          <p:cNvPr id="7" name="TextBox 6">
            <a:extLst>
              <a:ext uri="{FF2B5EF4-FFF2-40B4-BE49-F238E27FC236}">
                <a16:creationId xmlns:a16="http://schemas.microsoft.com/office/drawing/2014/main" id="{BF68E95C-85F1-52B2-0EF7-DC8CDD804702}"/>
              </a:ext>
            </a:extLst>
          </p:cNvPr>
          <p:cNvSpPr txBox="1"/>
          <p:nvPr/>
        </p:nvSpPr>
        <p:spPr>
          <a:xfrm>
            <a:off x="3669665" y="175261"/>
            <a:ext cx="1804670" cy="400110"/>
          </a:xfrm>
          <a:prstGeom prst="rect">
            <a:avLst/>
          </a:prstGeom>
          <a:noFill/>
        </p:spPr>
        <p:txBody>
          <a:bodyPr wrap="square">
            <a:spAutoFit/>
          </a:bodyPr>
          <a:lstStyle/>
          <a:p>
            <a:pPr>
              <a:buSzPts val="3600"/>
            </a:pPr>
            <a:r>
              <a:rPr lang="en-US" sz="2000">
                <a:solidFill>
                  <a:schemeClr val="lt1"/>
                </a:solidFill>
                <a:latin typeface="Share Tech"/>
                <a:sym typeface="Share Tech"/>
              </a:rPr>
              <a:t>Five Topics</a:t>
            </a:r>
          </a:p>
        </p:txBody>
      </p:sp>
      <p:sp>
        <p:nvSpPr>
          <p:cNvPr id="11" name="TextBox 10">
            <a:extLst>
              <a:ext uri="{FF2B5EF4-FFF2-40B4-BE49-F238E27FC236}">
                <a16:creationId xmlns:a16="http://schemas.microsoft.com/office/drawing/2014/main" id="{5707B4F9-1351-749C-4337-CBBF5BFCB3EA}"/>
              </a:ext>
            </a:extLst>
          </p:cNvPr>
          <p:cNvSpPr txBox="1"/>
          <p:nvPr/>
        </p:nvSpPr>
        <p:spPr>
          <a:xfrm>
            <a:off x="815987" y="4098124"/>
            <a:ext cx="7512025" cy="954107"/>
          </a:xfrm>
          <a:prstGeom prst="rect">
            <a:avLst/>
          </a:prstGeom>
          <a:noFill/>
        </p:spPr>
        <p:txBody>
          <a:bodyPr wrap="square">
            <a:spAutoFit/>
          </a:bodyPr>
          <a:lstStyle/>
          <a:p>
            <a:pPr algn="just">
              <a:buClr>
                <a:schemeClr val="lt1"/>
              </a:buClr>
              <a:buSzPts val="1000"/>
              <a:buFont typeface="Livvic Light"/>
            </a:pPr>
            <a:r>
              <a:rPr lang="en-US">
                <a:solidFill>
                  <a:schemeClr val="lt1"/>
                </a:solidFill>
                <a:latin typeface="Maven Pro"/>
                <a:sym typeface="Maven Pro"/>
              </a:rPr>
              <a:t>Cluster 0 demonstrates a strong correlation with the topic of "location", while Cluster 1 displays a strong association with the topic of "room". Additionally, Clusters 2 and 4 contain elements that pertain to the topic of "room", whereas Cluster 3 exhibits some indications of "service &amp; staff".</a:t>
            </a:r>
          </a:p>
        </p:txBody>
      </p:sp>
      <p:pic>
        <p:nvPicPr>
          <p:cNvPr id="2" name="Picture 1">
            <a:extLst>
              <a:ext uri="{FF2B5EF4-FFF2-40B4-BE49-F238E27FC236}">
                <a16:creationId xmlns:a16="http://schemas.microsoft.com/office/drawing/2014/main" id="{5713CD8E-B0CC-A4FF-94A2-182D3009A89D}"/>
              </a:ext>
            </a:extLst>
          </p:cNvPr>
          <p:cNvPicPr>
            <a:picLocks noChangeAspect="1"/>
          </p:cNvPicPr>
          <p:nvPr/>
        </p:nvPicPr>
        <p:blipFill>
          <a:blip r:embed="rId2"/>
          <a:stretch>
            <a:fillRect/>
          </a:stretch>
        </p:blipFill>
        <p:spPr>
          <a:xfrm>
            <a:off x="0" y="5285622"/>
            <a:ext cx="9144000" cy="3072190"/>
          </a:xfrm>
          <a:prstGeom prst="rect">
            <a:avLst/>
          </a:prstGeom>
        </p:spPr>
      </p:pic>
      <p:pic>
        <p:nvPicPr>
          <p:cNvPr id="6" name="Picture 5">
            <a:extLst>
              <a:ext uri="{FF2B5EF4-FFF2-40B4-BE49-F238E27FC236}">
                <a16:creationId xmlns:a16="http://schemas.microsoft.com/office/drawing/2014/main" id="{0F0E0720-C435-3C46-7626-B01B5A77BD07}"/>
              </a:ext>
            </a:extLst>
          </p:cNvPr>
          <p:cNvPicPr>
            <a:picLocks noChangeAspect="1"/>
          </p:cNvPicPr>
          <p:nvPr/>
        </p:nvPicPr>
        <p:blipFill>
          <a:blip r:embed="rId3"/>
          <a:stretch>
            <a:fillRect/>
          </a:stretch>
        </p:blipFill>
        <p:spPr>
          <a:xfrm>
            <a:off x="-1" y="534753"/>
            <a:ext cx="9144000" cy="3446675"/>
          </a:xfrm>
          <a:prstGeom prst="rect">
            <a:avLst/>
          </a:prstGeom>
        </p:spPr>
      </p:pic>
    </p:spTree>
    <p:extLst>
      <p:ext uri="{BB962C8B-B14F-4D97-AF65-F5344CB8AC3E}">
        <p14:creationId xmlns:p14="http://schemas.microsoft.com/office/powerpoint/2010/main" val="30754213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F9EFEB-0F4B-C298-CBAC-D641C801F639}"/>
              </a:ext>
            </a:extLst>
          </p:cNvPr>
          <p:cNvSpPr txBox="1"/>
          <p:nvPr/>
        </p:nvSpPr>
        <p:spPr>
          <a:xfrm>
            <a:off x="578652" y="808285"/>
            <a:ext cx="7986696" cy="3046988"/>
          </a:xfrm>
          <a:prstGeom prst="rect">
            <a:avLst/>
          </a:prstGeom>
          <a:noFill/>
        </p:spPr>
        <p:txBody>
          <a:bodyPr wrap="square">
            <a:spAutoFit/>
          </a:bodyPr>
          <a:lstStyle/>
          <a:p>
            <a:pPr algn="just">
              <a:buClr>
                <a:schemeClr val="lt1"/>
              </a:buClr>
              <a:buSzPts val="1000"/>
              <a:buFont typeface="Livvic Light"/>
            </a:pPr>
            <a:r>
              <a:rPr lang="en-US">
                <a:solidFill>
                  <a:schemeClr val="lt1"/>
                </a:solidFill>
                <a:latin typeface="Maven Pro"/>
                <a:sym typeface="Maven Pro"/>
              </a:rPr>
              <a:t>Upon examining the resultant clusters, we observe that some are highly pertinent to our topics. Notably, Cluster 0 of the LDA model strongly aligns with the theme of "location". </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To assess the quality of the data within this cluster, we conduct a random sampling of 100 documents assigned to Cluster 0. Through manual labeling, we determine that </a:t>
            </a:r>
            <a:r>
              <a:rPr lang="en-US" sz="2400" b="1">
                <a:solidFill>
                  <a:schemeClr val="accent5"/>
                </a:solidFill>
                <a:latin typeface="Maven Pro"/>
                <a:sym typeface="Maven Pro"/>
              </a:rPr>
              <a:t>72%</a:t>
            </a:r>
            <a:r>
              <a:rPr lang="en-US">
                <a:solidFill>
                  <a:schemeClr val="lt1"/>
                </a:solidFill>
                <a:latin typeface="Maven Pro"/>
                <a:sym typeface="Maven Pro"/>
              </a:rPr>
              <a:t> of these documents are indeed relevant to the class "location".</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To refine the document list further, we propose a method to identify and remove irrelevant documents using text similarity techniques. </a:t>
            </a:r>
          </a:p>
          <a:p>
            <a:pPr algn="just">
              <a:buClr>
                <a:schemeClr val="lt1"/>
              </a:buClr>
              <a:buSzPts val="1000"/>
              <a:buFont typeface="Livvic Light"/>
            </a:pPr>
            <a:endParaRPr lang="en-US">
              <a:solidFill>
                <a:schemeClr val="lt1"/>
              </a:solidFill>
              <a:latin typeface="Maven Pro"/>
              <a:sym typeface="Maven Pro"/>
            </a:endParaRPr>
          </a:p>
          <a:p>
            <a:pPr algn="just">
              <a:buClr>
                <a:schemeClr val="lt1"/>
              </a:buClr>
              <a:buSzPts val="1000"/>
              <a:buFont typeface="Livvic Light"/>
            </a:pPr>
            <a:r>
              <a:rPr lang="en-US">
                <a:solidFill>
                  <a:schemeClr val="lt1"/>
                </a:solidFill>
                <a:latin typeface="Maven Pro"/>
                <a:sym typeface="Maven Pro"/>
              </a:rPr>
              <a:t>By implementing this approach, we anticipate achieving a higher level of accuracy. Consequently, this process will yield refined training data tailored for the "location" class. Similar methodologies can be applied to enhance the data quality for the remaining classes.</a:t>
            </a:r>
          </a:p>
        </p:txBody>
      </p:sp>
    </p:spTree>
    <p:extLst>
      <p:ext uri="{BB962C8B-B14F-4D97-AF65-F5344CB8AC3E}">
        <p14:creationId xmlns:p14="http://schemas.microsoft.com/office/powerpoint/2010/main" val="11237025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pic>
        <p:nvPicPr>
          <p:cNvPr id="2052" name="Picture 4" descr="Modern kitchen design with luxury appliances, elegant marble island, and  bright lighting generated by AI 25496230 Stock Photo at Vecteezy">
            <a:extLst>
              <a:ext uri="{FF2B5EF4-FFF2-40B4-BE49-F238E27FC236}">
                <a16:creationId xmlns:a16="http://schemas.microsoft.com/office/drawing/2014/main" id="{2F161B0A-29BF-7235-88DD-0C9AC64DC2FD}"/>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1"/>
            <a:ext cx="9144000" cy="5143501"/>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1081;p37">
            <a:extLst>
              <a:ext uri="{FF2B5EF4-FFF2-40B4-BE49-F238E27FC236}">
                <a16:creationId xmlns:a16="http://schemas.microsoft.com/office/drawing/2014/main" id="{FD9313F1-AB74-5641-19D5-B072ED0827E5}"/>
              </a:ext>
            </a:extLst>
          </p:cNvPr>
          <p:cNvSpPr txBox="1">
            <a:spLocks/>
          </p:cNvSpPr>
          <p:nvPr/>
        </p:nvSpPr>
        <p:spPr>
          <a:xfrm>
            <a:off x="958138" y="1496400"/>
            <a:ext cx="7227725" cy="215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Share Tech"/>
              <a:buNone/>
              <a:defRPr sz="2400" b="0" i="0" u="none" strike="noStrike" cap="none">
                <a:solidFill>
                  <a:schemeClr val="accent1"/>
                </a:solidFill>
                <a:latin typeface="Share Tech"/>
                <a:ea typeface="Share Tech"/>
                <a:cs typeface="Share Tech"/>
                <a:sym typeface="Share Tech"/>
              </a:defRPr>
            </a:lvl1pPr>
            <a:lvl2pPr marR="0" lvl="1"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2pPr>
            <a:lvl3pPr marR="0" lvl="2"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3pPr>
            <a:lvl4pPr marR="0" lvl="3"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4pPr>
            <a:lvl5pPr marR="0" lvl="4"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5pPr>
            <a:lvl6pPr marR="0" lvl="5"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6pPr>
            <a:lvl7pPr marR="0" lvl="6"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7pPr>
            <a:lvl8pPr marR="0" lvl="7"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8pPr>
            <a:lvl9pPr marR="0" lvl="8"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9pPr>
          </a:lstStyle>
          <a:p>
            <a:r>
              <a:rPr lang="en-US" sz="7200">
                <a:solidFill>
                  <a:schemeClr val="bg1"/>
                </a:solidFill>
              </a:rPr>
              <a:t>MODEL </a:t>
            </a:r>
            <a:r>
              <a:rPr lang="en-US" sz="7200"/>
              <a:t>TRAINING </a:t>
            </a:r>
            <a:r>
              <a:rPr lang="en-US" sz="7200">
                <a:solidFill>
                  <a:schemeClr val="bg1"/>
                </a:solidFill>
              </a:rPr>
              <a:t>AND</a:t>
            </a:r>
            <a:r>
              <a:rPr lang="en-US" sz="7200"/>
              <a:t> </a:t>
            </a:r>
            <a:r>
              <a:rPr lang="en-US" sz="7200">
                <a:solidFill>
                  <a:schemeClr val="accent5"/>
                </a:solidFill>
              </a:rPr>
              <a:t>TUNING</a:t>
            </a:r>
          </a:p>
        </p:txBody>
      </p:sp>
    </p:spTree>
    <p:extLst>
      <p:ext uri="{BB962C8B-B14F-4D97-AF65-F5344CB8AC3E}">
        <p14:creationId xmlns:p14="http://schemas.microsoft.com/office/powerpoint/2010/main" val="828569280"/>
      </p:ext>
    </p:extLst>
  </p:cSld>
  <p:clrMapOvr>
    <a:masterClrMapping/>
  </p:clrMapOvr>
  <p:transition spd="slow">
    <p:blinds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0"/>
        <p:cNvGrpSpPr/>
        <p:nvPr/>
      </p:nvGrpSpPr>
      <p:grpSpPr>
        <a:xfrm>
          <a:off x="0" y="0"/>
          <a:ext cx="0" cy="0"/>
          <a:chOff x="0" y="0"/>
          <a:chExt cx="0" cy="0"/>
        </a:xfrm>
      </p:grpSpPr>
      <p:pic>
        <p:nvPicPr>
          <p:cNvPr id="1026" name="Picture 2" descr="8 Tricks to Get Luxury Hotels at the Cheapest Prices!">
            <a:extLst>
              <a:ext uri="{FF2B5EF4-FFF2-40B4-BE49-F238E27FC236}">
                <a16:creationId xmlns:a16="http://schemas.microsoft.com/office/drawing/2014/main" id="{0F657600-D8A4-2A63-6E04-3081E83A53DD}"/>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1117600" y="0"/>
            <a:ext cx="11379201" cy="5143500"/>
          </a:xfrm>
          <a:prstGeom prst="rect">
            <a:avLst/>
          </a:prstGeom>
          <a:noFill/>
          <a:extLst>
            <a:ext uri="{909E8E84-426E-40DD-AFC4-6F175D3DCCD1}">
              <a14:hiddenFill xmlns:a14="http://schemas.microsoft.com/office/drawing/2010/main">
                <a:solidFill>
                  <a:srgbClr val="FFFFFF"/>
                </a:solidFill>
              </a14:hiddenFill>
            </a:ext>
          </a:extLst>
        </p:spPr>
      </p:pic>
      <p:sp>
        <p:nvSpPr>
          <p:cNvPr id="1081" name="Google Shape;1081;p37"/>
          <p:cNvSpPr txBox="1">
            <a:spLocks noGrp="1"/>
          </p:cNvSpPr>
          <p:nvPr>
            <p:ph type="title"/>
          </p:nvPr>
        </p:nvSpPr>
        <p:spPr>
          <a:xfrm>
            <a:off x="2037000" y="1496400"/>
            <a:ext cx="547632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solidFill>
                <a:schemeClr val="accent3"/>
              </a:solidFill>
            </a:endParaRPr>
          </a:p>
        </p:txBody>
      </p:sp>
      <p:sp>
        <p:nvSpPr>
          <p:cNvPr id="7" name="Google Shape;508;p28">
            <a:extLst>
              <a:ext uri="{FF2B5EF4-FFF2-40B4-BE49-F238E27FC236}">
                <a16:creationId xmlns:a16="http://schemas.microsoft.com/office/drawing/2014/main" id="{33CF1329-56C9-1B61-3AF5-AD19AE47F4A3}"/>
              </a:ext>
            </a:extLst>
          </p:cNvPr>
          <p:cNvSpPr txBox="1">
            <a:spLocks/>
          </p:cNvSpPr>
          <p:nvPr/>
        </p:nvSpPr>
        <p:spPr>
          <a:xfrm>
            <a:off x="-2686500" y="423250"/>
            <a:ext cx="26865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800"/>
              <a:buFont typeface="Share Tech"/>
              <a:buNone/>
              <a:defRPr sz="72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9pPr>
          </a:lstStyle>
          <a:p>
            <a:pPr algn="l"/>
            <a:r>
              <a:rPr lang="en-US" sz="3000"/>
              <a:t>INTRODUCTION</a:t>
            </a:r>
          </a:p>
        </p:txBody>
      </p:sp>
      <p:sp>
        <p:nvSpPr>
          <p:cNvPr id="10" name="Google Shape;507;p28">
            <a:extLst>
              <a:ext uri="{FF2B5EF4-FFF2-40B4-BE49-F238E27FC236}">
                <a16:creationId xmlns:a16="http://schemas.microsoft.com/office/drawing/2014/main" id="{39EDC89C-49CE-6495-9C92-9B1C7030A550}"/>
              </a:ext>
            </a:extLst>
          </p:cNvPr>
          <p:cNvSpPr txBox="1">
            <a:spLocks/>
          </p:cNvSpPr>
          <p:nvPr/>
        </p:nvSpPr>
        <p:spPr>
          <a:xfrm>
            <a:off x="0" y="5566750"/>
            <a:ext cx="2969327" cy="283868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a:solidFill>
                  <a:schemeClr val="bg1"/>
                </a:solidFill>
              </a:rPr>
              <a:t>The project aims to extract insights from a large volume of hotel reviews, focusing on sentiment analysis and theme identification. </a:t>
            </a:r>
          </a:p>
          <a:p>
            <a:endParaRPr lang="en-US" sz="1600">
              <a:solidFill>
                <a:schemeClr val="bg1"/>
              </a:solidFill>
            </a:endParaRPr>
          </a:p>
          <a:p>
            <a:r>
              <a:rPr lang="en-US" sz="1600">
                <a:solidFill>
                  <a:schemeClr val="bg1"/>
                </a:solidFill>
              </a:rPr>
              <a:t>With our advanced NLP techniques, we decode the sentiment behind each comment, enabling businesses to gauge customer satisfaction levels accurately. </a:t>
            </a:r>
          </a:p>
        </p:txBody>
      </p:sp>
      <p:sp>
        <p:nvSpPr>
          <p:cNvPr id="11" name="Google Shape;507;p28">
            <a:extLst>
              <a:ext uri="{FF2B5EF4-FFF2-40B4-BE49-F238E27FC236}">
                <a16:creationId xmlns:a16="http://schemas.microsoft.com/office/drawing/2014/main" id="{4E8D7D34-2712-07B1-A6CF-498A17232FA0}"/>
              </a:ext>
            </a:extLst>
          </p:cNvPr>
          <p:cNvSpPr txBox="1">
            <a:spLocks/>
          </p:cNvSpPr>
          <p:nvPr/>
        </p:nvSpPr>
        <p:spPr>
          <a:xfrm>
            <a:off x="5657450" y="5468450"/>
            <a:ext cx="2969325" cy="28386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sz="1600"/>
              <a:t>The project aims to extract insights from a large volume of hotel reviews, focusing on sentiment analysis and theme identification. </a:t>
            </a:r>
          </a:p>
          <a:p>
            <a:pPr marL="0" indent="0">
              <a:buFont typeface="Maven Pro"/>
              <a:buNone/>
            </a:pPr>
            <a:endParaRPr lang="en-US" sz="1600"/>
          </a:p>
          <a:p>
            <a:pPr marL="0" indent="0">
              <a:buFont typeface="Maven Pro"/>
              <a:buNone/>
            </a:pPr>
            <a:r>
              <a:rPr lang="en-US" sz="1600"/>
              <a:t>By leveraging NLP, the project seeks to enable businesses to showcase review classifications on their website, enhancing user experience and facilitating informed decision-making</a:t>
            </a:r>
          </a:p>
        </p:txBody>
      </p:sp>
    </p:spTree>
    <p:extLst>
      <p:ext uri="{BB962C8B-B14F-4D97-AF65-F5344CB8AC3E}">
        <p14:creationId xmlns:p14="http://schemas.microsoft.com/office/powerpoint/2010/main" val="306904538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DB3581-FF44-BCD9-2209-6456122C5069}"/>
              </a:ext>
            </a:extLst>
          </p:cNvPr>
          <p:cNvSpPr>
            <a:spLocks noGrp="1"/>
          </p:cNvSpPr>
          <p:nvPr>
            <p:ph type="ctrTitle"/>
          </p:nvPr>
        </p:nvSpPr>
        <p:spPr>
          <a:xfrm>
            <a:off x="618824" y="411675"/>
            <a:ext cx="6924975" cy="577800"/>
          </a:xfrm>
        </p:spPr>
        <p:txBody>
          <a:bodyPr/>
          <a:lstStyle/>
          <a:p>
            <a:r>
              <a:rPr lang="en-US"/>
              <a:t>Multinomial Naïve Bayes Model</a:t>
            </a:r>
          </a:p>
        </p:txBody>
      </p:sp>
      <p:pic>
        <p:nvPicPr>
          <p:cNvPr id="5" name="Picture 4">
            <a:extLst>
              <a:ext uri="{FF2B5EF4-FFF2-40B4-BE49-F238E27FC236}">
                <a16:creationId xmlns:a16="http://schemas.microsoft.com/office/drawing/2014/main" id="{C881843B-1D49-C9EF-77E6-805EA0E0635E}"/>
              </a:ext>
            </a:extLst>
          </p:cNvPr>
          <p:cNvPicPr>
            <a:picLocks noChangeAspect="1"/>
          </p:cNvPicPr>
          <p:nvPr/>
        </p:nvPicPr>
        <p:blipFill>
          <a:blip r:embed="rId2"/>
          <a:stretch>
            <a:fillRect/>
          </a:stretch>
        </p:blipFill>
        <p:spPr>
          <a:xfrm>
            <a:off x="5966258" y="1051532"/>
            <a:ext cx="2885189" cy="822988"/>
          </a:xfrm>
          <a:prstGeom prst="rect">
            <a:avLst/>
          </a:prstGeom>
        </p:spPr>
      </p:pic>
      <p:pic>
        <p:nvPicPr>
          <p:cNvPr id="7" name="Picture 6">
            <a:extLst>
              <a:ext uri="{FF2B5EF4-FFF2-40B4-BE49-F238E27FC236}">
                <a16:creationId xmlns:a16="http://schemas.microsoft.com/office/drawing/2014/main" id="{90400C36-7C1E-7B37-8DD3-F83CD2E36FF0}"/>
              </a:ext>
            </a:extLst>
          </p:cNvPr>
          <p:cNvPicPr>
            <a:picLocks noChangeAspect="1"/>
          </p:cNvPicPr>
          <p:nvPr/>
        </p:nvPicPr>
        <p:blipFill>
          <a:blip r:embed="rId3"/>
          <a:stretch>
            <a:fillRect/>
          </a:stretch>
        </p:blipFill>
        <p:spPr>
          <a:xfrm>
            <a:off x="618824" y="1051532"/>
            <a:ext cx="5218095" cy="3840404"/>
          </a:xfrm>
          <a:prstGeom prst="rect">
            <a:avLst/>
          </a:prstGeom>
        </p:spPr>
      </p:pic>
    </p:spTree>
    <p:extLst>
      <p:ext uri="{BB962C8B-B14F-4D97-AF65-F5344CB8AC3E}">
        <p14:creationId xmlns:p14="http://schemas.microsoft.com/office/powerpoint/2010/main" val="26864489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DB3581-FF44-BCD9-2209-6456122C5069}"/>
              </a:ext>
            </a:extLst>
          </p:cNvPr>
          <p:cNvSpPr>
            <a:spLocks noGrp="1"/>
          </p:cNvSpPr>
          <p:nvPr>
            <p:ph type="ctrTitle"/>
          </p:nvPr>
        </p:nvSpPr>
        <p:spPr>
          <a:xfrm>
            <a:off x="618824" y="411675"/>
            <a:ext cx="6924975" cy="577800"/>
          </a:xfrm>
        </p:spPr>
        <p:txBody>
          <a:bodyPr/>
          <a:lstStyle/>
          <a:p>
            <a:r>
              <a:rPr lang="en-US"/>
              <a:t>Logistic Regression Model</a:t>
            </a:r>
          </a:p>
        </p:txBody>
      </p:sp>
      <p:pic>
        <p:nvPicPr>
          <p:cNvPr id="4" name="Picture 3">
            <a:extLst>
              <a:ext uri="{FF2B5EF4-FFF2-40B4-BE49-F238E27FC236}">
                <a16:creationId xmlns:a16="http://schemas.microsoft.com/office/drawing/2014/main" id="{3D981309-26D6-9997-48C6-FE270963283A}"/>
              </a:ext>
            </a:extLst>
          </p:cNvPr>
          <p:cNvPicPr>
            <a:picLocks noChangeAspect="1"/>
          </p:cNvPicPr>
          <p:nvPr/>
        </p:nvPicPr>
        <p:blipFill>
          <a:blip r:embed="rId2"/>
          <a:stretch>
            <a:fillRect/>
          </a:stretch>
        </p:blipFill>
        <p:spPr>
          <a:xfrm>
            <a:off x="618824" y="970425"/>
            <a:ext cx="4636931" cy="3840403"/>
          </a:xfrm>
          <a:prstGeom prst="rect">
            <a:avLst/>
          </a:prstGeom>
        </p:spPr>
      </p:pic>
      <p:sp>
        <p:nvSpPr>
          <p:cNvPr id="5" name="Title 2">
            <a:extLst>
              <a:ext uri="{FF2B5EF4-FFF2-40B4-BE49-F238E27FC236}">
                <a16:creationId xmlns:a16="http://schemas.microsoft.com/office/drawing/2014/main" id="{3CD6FDC2-9FFD-51C5-31C6-BD445BE5D14C}"/>
              </a:ext>
            </a:extLst>
          </p:cNvPr>
          <p:cNvSpPr txBox="1">
            <a:spLocks/>
          </p:cNvSpPr>
          <p:nvPr/>
        </p:nvSpPr>
        <p:spPr>
          <a:xfrm>
            <a:off x="476584" y="-2290885"/>
            <a:ext cx="6924975"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a:t>Multinomial Naïve Bayes Model</a:t>
            </a:r>
          </a:p>
        </p:txBody>
      </p:sp>
      <p:pic>
        <p:nvPicPr>
          <p:cNvPr id="6" name="Picture 5">
            <a:extLst>
              <a:ext uri="{FF2B5EF4-FFF2-40B4-BE49-F238E27FC236}">
                <a16:creationId xmlns:a16="http://schemas.microsoft.com/office/drawing/2014/main" id="{0C5F5C4F-FCA7-FCEC-014F-159468852F3A}"/>
              </a:ext>
            </a:extLst>
          </p:cNvPr>
          <p:cNvPicPr>
            <a:picLocks noChangeAspect="1"/>
          </p:cNvPicPr>
          <p:nvPr/>
        </p:nvPicPr>
        <p:blipFill>
          <a:blip r:embed="rId3"/>
          <a:stretch>
            <a:fillRect/>
          </a:stretch>
        </p:blipFill>
        <p:spPr>
          <a:xfrm>
            <a:off x="9684818" y="989475"/>
            <a:ext cx="2885189" cy="822988"/>
          </a:xfrm>
          <a:prstGeom prst="rect">
            <a:avLst/>
          </a:prstGeom>
        </p:spPr>
      </p:pic>
      <p:pic>
        <p:nvPicPr>
          <p:cNvPr id="7" name="Picture 6">
            <a:extLst>
              <a:ext uri="{FF2B5EF4-FFF2-40B4-BE49-F238E27FC236}">
                <a16:creationId xmlns:a16="http://schemas.microsoft.com/office/drawing/2014/main" id="{1A3577A7-5349-35AD-1987-1DA083F7BD82}"/>
              </a:ext>
            </a:extLst>
          </p:cNvPr>
          <p:cNvPicPr>
            <a:picLocks noChangeAspect="1"/>
          </p:cNvPicPr>
          <p:nvPr/>
        </p:nvPicPr>
        <p:blipFill>
          <a:blip r:embed="rId4"/>
          <a:stretch>
            <a:fillRect/>
          </a:stretch>
        </p:blipFill>
        <p:spPr>
          <a:xfrm>
            <a:off x="-6005496" y="989475"/>
            <a:ext cx="5218095" cy="3840404"/>
          </a:xfrm>
          <a:prstGeom prst="rect">
            <a:avLst/>
          </a:prstGeom>
        </p:spPr>
      </p:pic>
      <p:pic>
        <p:nvPicPr>
          <p:cNvPr id="9" name="Picture 8">
            <a:extLst>
              <a:ext uri="{FF2B5EF4-FFF2-40B4-BE49-F238E27FC236}">
                <a16:creationId xmlns:a16="http://schemas.microsoft.com/office/drawing/2014/main" id="{EF32D06A-A548-B372-BDC4-FE19A0957390}"/>
              </a:ext>
            </a:extLst>
          </p:cNvPr>
          <p:cNvPicPr>
            <a:picLocks noChangeAspect="1"/>
          </p:cNvPicPr>
          <p:nvPr/>
        </p:nvPicPr>
        <p:blipFill>
          <a:blip r:embed="rId5"/>
          <a:stretch>
            <a:fillRect/>
          </a:stretch>
        </p:blipFill>
        <p:spPr>
          <a:xfrm>
            <a:off x="5487143" y="970425"/>
            <a:ext cx="3274590" cy="842038"/>
          </a:xfrm>
          <a:prstGeom prst="rect">
            <a:avLst/>
          </a:prstGeom>
        </p:spPr>
      </p:pic>
    </p:spTree>
    <p:extLst>
      <p:ext uri="{BB962C8B-B14F-4D97-AF65-F5344CB8AC3E}">
        <p14:creationId xmlns:p14="http://schemas.microsoft.com/office/powerpoint/2010/main" val="10822614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D981309-26D6-9997-48C6-FE270963283A}"/>
              </a:ext>
            </a:extLst>
          </p:cNvPr>
          <p:cNvPicPr>
            <a:picLocks noChangeAspect="1"/>
          </p:cNvPicPr>
          <p:nvPr/>
        </p:nvPicPr>
        <p:blipFill>
          <a:blip r:embed="rId2"/>
          <a:stretch>
            <a:fillRect/>
          </a:stretch>
        </p:blipFill>
        <p:spPr>
          <a:xfrm>
            <a:off x="-5237966" y="989474"/>
            <a:ext cx="4636931" cy="3840403"/>
          </a:xfrm>
          <a:prstGeom prst="rect">
            <a:avLst/>
          </a:prstGeom>
        </p:spPr>
      </p:pic>
      <p:sp>
        <p:nvSpPr>
          <p:cNvPr id="5" name="Title 2">
            <a:extLst>
              <a:ext uri="{FF2B5EF4-FFF2-40B4-BE49-F238E27FC236}">
                <a16:creationId xmlns:a16="http://schemas.microsoft.com/office/drawing/2014/main" id="{3CD6FDC2-9FFD-51C5-31C6-BD445BE5D14C}"/>
              </a:ext>
            </a:extLst>
          </p:cNvPr>
          <p:cNvSpPr txBox="1">
            <a:spLocks/>
          </p:cNvSpPr>
          <p:nvPr/>
        </p:nvSpPr>
        <p:spPr>
          <a:xfrm>
            <a:off x="476584" y="-2290885"/>
            <a:ext cx="6924975"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a:t>Logistic Regression Model</a:t>
            </a:r>
          </a:p>
        </p:txBody>
      </p:sp>
      <p:pic>
        <p:nvPicPr>
          <p:cNvPr id="9" name="Picture 8">
            <a:extLst>
              <a:ext uri="{FF2B5EF4-FFF2-40B4-BE49-F238E27FC236}">
                <a16:creationId xmlns:a16="http://schemas.microsoft.com/office/drawing/2014/main" id="{EF32D06A-A548-B372-BDC4-FE19A0957390}"/>
              </a:ext>
            </a:extLst>
          </p:cNvPr>
          <p:cNvPicPr>
            <a:picLocks noChangeAspect="1"/>
          </p:cNvPicPr>
          <p:nvPr/>
        </p:nvPicPr>
        <p:blipFill>
          <a:blip r:embed="rId3"/>
          <a:stretch>
            <a:fillRect/>
          </a:stretch>
        </p:blipFill>
        <p:spPr>
          <a:xfrm>
            <a:off x="9549857" y="970425"/>
            <a:ext cx="3274590" cy="842038"/>
          </a:xfrm>
          <a:prstGeom prst="rect">
            <a:avLst/>
          </a:prstGeom>
        </p:spPr>
      </p:pic>
      <p:sp>
        <p:nvSpPr>
          <p:cNvPr id="8" name="Title 7">
            <a:extLst>
              <a:ext uri="{FF2B5EF4-FFF2-40B4-BE49-F238E27FC236}">
                <a16:creationId xmlns:a16="http://schemas.microsoft.com/office/drawing/2014/main" id="{77070883-9BF0-4144-0780-28CAF4ED65D6}"/>
              </a:ext>
            </a:extLst>
          </p:cNvPr>
          <p:cNvSpPr>
            <a:spLocks noGrp="1"/>
          </p:cNvSpPr>
          <p:nvPr>
            <p:ph type="ctrTitle"/>
          </p:nvPr>
        </p:nvSpPr>
        <p:spPr>
          <a:xfrm>
            <a:off x="509765" y="392624"/>
            <a:ext cx="3953175" cy="577800"/>
          </a:xfrm>
        </p:spPr>
        <p:txBody>
          <a:bodyPr/>
          <a:lstStyle/>
          <a:p>
            <a:r>
              <a:rPr lang="en-US"/>
              <a:t>K-Nearest Neighbor</a:t>
            </a:r>
          </a:p>
        </p:txBody>
      </p:sp>
      <p:pic>
        <p:nvPicPr>
          <p:cNvPr id="1026" name="Picture 2">
            <a:extLst>
              <a:ext uri="{FF2B5EF4-FFF2-40B4-BE49-F238E27FC236}">
                <a16:creationId xmlns:a16="http://schemas.microsoft.com/office/drawing/2014/main" id="{ABD07C42-ED39-0FB8-7D84-92370313FA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6584" y="989474"/>
            <a:ext cx="4725233" cy="382135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8DF8B3A0-F3EE-AB0F-3DD2-03C15660CEBE}"/>
              </a:ext>
            </a:extLst>
          </p:cNvPr>
          <p:cNvPicPr>
            <a:picLocks noChangeAspect="1"/>
          </p:cNvPicPr>
          <p:nvPr/>
        </p:nvPicPr>
        <p:blipFill>
          <a:blip r:embed="rId5">
            <a:biLevel thresh="50000"/>
          </a:blip>
          <a:stretch>
            <a:fillRect/>
          </a:stretch>
        </p:blipFill>
        <p:spPr>
          <a:xfrm>
            <a:off x="5573740" y="970424"/>
            <a:ext cx="2974976" cy="731053"/>
          </a:xfrm>
          <a:prstGeom prst="rect">
            <a:avLst/>
          </a:prstGeom>
        </p:spPr>
      </p:pic>
    </p:spTree>
    <p:extLst>
      <p:ext uri="{BB962C8B-B14F-4D97-AF65-F5344CB8AC3E}">
        <p14:creationId xmlns:p14="http://schemas.microsoft.com/office/powerpoint/2010/main" val="1519143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A chart of different colors&#10;&#10;Description automatically generated with medium confidence">
            <a:extLst>
              <a:ext uri="{FF2B5EF4-FFF2-40B4-BE49-F238E27FC236}">
                <a16:creationId xmlns:a16="http://schemas.microsoft.com/office/drawing/2014/main" id="{A082BFBB-410D-1F2C-E3A3-A08910B687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110" y="970425"/>
            <a:ext cx="5076048" cy="376357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 screenshot of a computer screen&#10;&#10;Description automatically generated">
            <a:extLst>
              <a:ext uri="{FF2B5EF4-FFF2-40B4-BE49-F238E27FC236}">
                <a16:creationId xmlns:a16="http://schemas.microsoft.com/office/drawing/2014/main" id="{37A666DD-B1E5-B084-064A-3B1E95ACD8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1972" y="970425"/>
            <a:ext cx="3682028" cy="151257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2">
            <a:extLst>
              <a:ext uri="{FF2B5EF4-FFF2-40B4-BE49-F238E27FC236}">
                <a16:creationId xmlns:a16="http://schemas.microsoft.com/office/drawing/2014/main" id="{EF04D492-3D8D-A89F-A553-C95C4BAFF362}"/>
              </a:ext>
            </a:extLst>
          </p:cNvPr>
          <p:cNvSpPr txBox="1">
            <a:spLocks/>
          </p:cNvSpPr>
          <p:nvPr/>
        </p:nvSpPr>
        <p:spPr>
          <a:xfrm>
            <a:off x="245110" y="228795"/>
            <a:ext cx="6924975"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a:t>BERT Model (1 epoch)</a:t>
            </a:r>
          </a:p>
        </p:txBody>
      </p:sp>
      <p:sp>
        <p:nvSpPr>
          <p:cNvPr id="7" name="Title 7">
            <a:extLst>
              <a:ext uri="{FF2B5EF4-FFF2-40B4-BE49-F238E27FC236}">
                <a16:creationId xmlns:a16="http://schemas.microsoft.com/office/drawing/2014/main" id="{44D43120-9C48-037B-DD56-B316A65FDC7B}"/>
              </a:ext>
            </a:extLst>
          </p:cNvPr>
          <p:cNvSpPr>
            <a:spLocks noGrp="1"/>
          </p:cNvSpPr>
          <p:nvPr>
            <p:ph type="ctrTitle"/>
          </p:nvPr>
        </p:nvSpPr>
        <p:spPr>
          <a:xfrm>
            <a:off x="245110" y="-921892"/>
            <a:ext cx="3953175" cy="577800"/>
          </a:xfrm>
        </p:spPr>
        <p:txBody>
          <a:bodyPr/>
          <a:lstStyle/>
          <a:p>
            <a:r>
              <a:rPr lang="en-US"/>
              <a:t>K-Nearest Neighbor</a:t>
            </a:r>
          </a:p>
        </p:txBody>
      </p:sp>
      <p:pic>
        <p:nvPicPr>
          <p:cNvPr id="8" name="Picture 2">
            <a:extLst>
              <a:ext uri="{FF2B5EF4-FFF2-40B4-BE49-F238E27FC236}">
                <a16:creationId xmlns:a16="http://schemas.microsoft.com/office/drawing/2014/main" id="{03F7F739-6A1A-F072-FB9B-8EF231C213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98546" y="970425"/>
            <a:ext cx="4725233" cy="382135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F71CDC6-00B0-3D78-12BC-F91B42CEA934}"/>
              </a:ext>
            </a:extLst>
          </p:cNvPr>
          <p:cNvPicPr>
            <a:picLocks noChangeAspect="1"/>
          </p:cNvPicPr>
          <p:nvPr/>
        </p:nvPicPr>
        <p:blipFill>
          <a:blip r:embed="rId5">
            <a:biLevel thresh="50000"/>
          </a:blip>
          <a:stretch>
            <a:fillRect/>
          </a:stretch>
        </p:blipFill>
        <p:spPr>
          <a:xfrm>
            <a:off x="9464530" y="970425"/>
            <a:ext cx="2974976" cy="731053"/>
          </a:xfrm>
          <a:prstGeom prst="rect">
            <a:avLst/>
          </a:prstGeom>
        </p:spPr>
      </p:pic>
    </p:spTree>
    <p:extLst>
      <p:ext uri="{BB962C8B-B14F-4D97-AF65-F5344CB8AC3E}">
        <p14:creationId xmlns:p14="http://schemas.microsoft.com/office/powerpoint/2010/main" val="5058978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A chart of different colors&#10;&#10;Description automatically generated with medium confidence">
            <a:extLst>
              <a:ext uri="{FF2B5EF4-FFF2-40B4-BE49-F238E27FC236}">
                <a16:creationId xmlns:a16="http://schemas.microsoft.com/office/drawing/2014/main" id="{A082BFBB-410D-1F2C-E3A3-A08910B687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3370" y="970425"/>
            <a:ext cx="5076048" cy="376357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 screenshot of a computer screen&#10;&#10;Description automatically generated">
            <a:extLst>
              <a:ext uri="{FF2B5EF4-FFF2-40B4-BE49-F238E27FC236}">
                <a16:creationId xmlns:a16="http://schemas.microsoft.com/office/drawing/2014/main" id="{37A666DD-B1E5-B084-064A-3B1E95ACD8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93892" y="970425"/>
            <a:ext cx="3682028" cy="151257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2">
            <a:extLst>
              <a:ext uri="{FF2B5EF4-FFF2-40B4-BE49-F238E27FC236}">
                <a16:creationId xmlns:a16="http://schemas.microsoft.com/office/drawing/2014/main" id="{EF04D492-3D8D-A89F-A553-C95C4BAFF362}"/>
              </a:ext>
            </a:extLst>
          </p:cNvPr>
          <p:cNvSpPr txBox="1">
            <a:spLocks/>
          </p:cNvSpPr>
          <p:nvPr/>
        </p:nvSpPr>
        <p:spPr>
          <a:xfrm>
            <a:off x="245110" y="-726245"/>
            <a:ext cx="6924975"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a:t>BERT Model (1 epoch)</a:t>
            </a:r>
          </a:p>
        </p:txBody>
      </p:sp>
      <p:sp>
        <p:nvSpPr>
          <p:cNvPr id="7" name="Title 2">
            <a:extLst>
              <a:ext uri="{FF2B5EF4-FFF2-40B4-BE49-F238E27FC236}">
                <a16:creationId xmlns:a16="http://schemas.microsoft.com/office/drawing/2014/main" id="{FF8214AA-5D53-E5CC-D57F-6E9AC1FDD395}"/>
              </a:ext>
            </a:extLst>
          </p:cNvPr>
          <p:cNvSpPr txBox="1">
            <a:spLocks/>
          </p:cNvSpPr>
          <p:nvPr/>
        </p:nvSpPr>
        <p:spPr>
          <a:xfrm>
            <a:off x="245109" y="249115"/>
            <a:ext cx="6924975"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r>
              <a:rPr lang="en-US"/>
              <a:t>BERT Model (3 epochs)</a:t>
            </a:r>
          </a:p>
        </p:txBody>
      </p:sp>
      <p:pic>
        <p:nvPicPr>
          <p:cNvPr id="4098" name="Picture 2" descr="A chart of different colors&#10;&#10;Description automatically generated with medium confidence">
            <a:extLst>
              <a:ext uri="{FF2B5EF4-FFF2-40B4-BE49-F238E27FC236}">
                <a16:creationId xmlns:a16="http://schemas.microsoft.com/office/drawing/2014/main" id="{12AEECA7-2D08-069B-CC6C-6361753140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527" y="970424"/>
            <a:ext cx="4952076" cy="376357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A screenshot of a computer screen&#10;&#10;Description automatically generated">
            <a:extLst>
              <a:ext uri="{FF2B5EF4-FFF2-40B4-BE49-F238E27FC236}">
                <a16:creationId xmlns:a16="http://schemas.microsoft.com/office/drawing/2014/main" id="{571420D0-71B6-7504-64FE-818288EA13B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36242" y="970424"/>
            <a:ext cx="3682028" cy="15125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42108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pic>
        <p:nvPicPr>
          <p:cNvPr id="1026" name="Picture 2" descr="The Best Restaurants In Midtown Downtown Louis Magazine, 60% OFF">
            <a:extLst>
              <a:ext uri="{FF2B5EF4-FFF2-40B4-BE49-F238E27FC236}">
                <a16:creationId xmlns:a16="http://schemas.microsoft.com/office/drawing/2014/main" id="{3F0F74FB-DA60-1EBF-F0A2-32FE3B6E7A20}"/>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1081;p37">
            <a:extLst>
              <a:ext uri="{FF2B5EF4-FFF2-40B4-BE49-F238E27FC236}">
                <a16:creationId xmlns:a16="http://schemas.microsoft.com/office/drawing/2014/main" id="{FD9313F1-AB74-5641-19D5-B072ED0827E5}"/>
              </a:ext>
            </a:extLst>
          </p:cNvPr>
          <p:cNvSpPr txBox="1">
            <a:spLocks/>
          </p:cNvSpPr>
          <p:nvPr/>
        </p:nvSpPr>
        <p:spPr>
          <a:xfrm>
            <a:off x="958138" y="1496400"/>
            <a:ext cx="7227725" cy="215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Share Tech"/>
              <a:buNone/>
              <a:defRPr sz="2400" b="0" i="0" u="none" strike="noStrike" cap="none">
                <a:solidFill>
                  <a:schemeClr val="accent1"/>
                </a:solidFill>
                <a:latin typeface="Share Tech"/>
                <a:ea typeface="Share Tech"/>
                <a:cs typeface="Share Tech"/>
                <a:sym typeface="Share Tech"/>
              </a:defRPr>
            </a:lvl1pPr>
            <a:lvl2pPr marR="0" lvl="1"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2pPr>
            <a:lvl3pPr marR="0" lvl="2"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3pPr>
            <a:lvl4pPr marR="0" lvl="3"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4pPr>
            <a:lvl5pPr marR="0" lvl="4"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5pPr>
            <a:lvl6pPr marR="0" lvl="5"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6pPr>
            <a:lvl7pPr marR="0" lvl="6"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7pPr>
            <a:lvl8pPr marR="0" lvl="7"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8pPr>
            <a:lvl9pPr marR="0" lvl="8"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9pPr>
          </a:lstStyle>
          <a:p>
            <a:r>
              <a:rPr lang="en-US" sz="7200">
                <a:solidFill>
                  <a:schemeClr val="bg1"/>
                </a:solidFill>
              </a:rPr>
              <a:t>MODEL </a:t>
            </a:r>
            <a:r>
              <a:rPr lang="en-US" sz="7200"/>
              <a:t>RESULTS </a:t>
            </a:r>
            <a:r>
              <a:rPr lang="en-US" sz="7200">
                <a:solidFill>
                  <a:schemeClr val="bg1"/>
                </a:solidFill>
              </a:rPr>
              <a:t>AND</a:t>
            </a:r>
            <a:r>
              <a:rPr lang="en-US" sz="7200"/>
              <a:t> </a:t>
            </a:r>
            <a:r>
              <a:rPr lang="en-US" sz="7200">
                <a:solidFill>
                  <a:schemeClr val="accent5"/>
                </a:solidFill>
              </a:rPr>
              <a:t>EVALUATION</a:t>
            </a:r>
          </a:p>
        </p:txBody>
      </p:sp>
    </p:spTree>
    <p:extLst>
      <p:ext uri="{BB962C8B-B14F-4D97-AF65-F5344CB8AC3E}">
        <p14:creationId xmlns:p14="http://schemas.microsoft.com/office/powerpoint/2010/main" val="2836682060"/>
      </p:ext>
    </p:extLst>
  </p:cSld>
  <p:clrMapOvr>
    <a:masterClrMapping/>
  </p:clrMapOvr>
  <p:transition spd="med">
    <p:pull/>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A5C8DA1-5365-37CB-B90E-A7AD51BE85B5}"/>
              </a:ext>
            </a:extLst>
          </p:cNvPr>
          <p:cNvSpPr>
            <a:spLocks noGrp="1"/>
          </p:cNvSpPr>
          <p:nvPr>
            <p:ph type="body" idx="1"/>
          </p:nvPr>
        </p:nvSpPr>
        <p:spPr>
          <a:xfrm>
            <a:off x="618825" y="989475"/>
            <a:ext cx="7224694" cy="3511406"/>
          </a:xfrm>
        </p:spPr>
        <p:txBody>
          <a:bodyPr/>
          <a:lstStyle/>
          <a:p>
            <a:pPr marL="165100" indent="0" algn="just">
              <a:buNone/>
            </a:pPr>
            <a:r>
              <a:rPr lang="en-US" sz="1600" b="1"/>
              <a:t>Refinement of Classification Process:</a:t>
            </a:r>
          </a:p>
          <a:p>
            <a:pPr algn="just"/>
            <a:r>
              <a:rPr lang="en-US" sz="1600"/>
              <a:t>Utilization of the </a:t>
            </a:r>
            <a:r>
              <a:rPr lang="en-US" sz="1600" err="1"/>
              <a:t>predict_proba</a:t>
            </a:r>
            <a:r>
              <a:rPr lang="en-US" sz="1600"/>
              <a:t> function to obtain probabilities for each class prediction.</a:t>
            </a:r>
          </a:p>
          <a:p>
            <a:pPr algn="just"/>
            <a:r>
              <a:rPr lang="en-US" sz="1600"/>
              <a:t>Identification of an optimal cutoff threshold score to distinguish relevant classifications.</a:t>
            </a:r>
          </a:p>
          <a:p>
            <a:pPr algn="just"/>
            <a:r>
              <a:rPr lang="en-US" sz="1600"/>
              <a:t>Implementation of a criterion where data with a classification probability exceeding the threshold are considered location-related.</a:t>
            </a:r>
          </a:p>
          <a:p>
            <a:pPr algn="just"/>
            <a:r>
              <a:rPr lang="en-US" sz="1600"/>
              <a:t>Significance of this approach in handling comment segments that may not pertain to the targeted topics.</a:t>
            </a:r>
          </a:p>
          <a:p>
            <a:pPr marL="165100" indent="0" algn="just">
              <a:buNone/>
            </a:pPr>
            <a:endParaRPr lang="en-US" sz="1600"/>
          </a:p>
          <a:p>
            <a:pPr marL="165100" indent="0" algn="just">
              <a:buNone/>
            </a:pPr>
            <a:r>
              <a:rPr lang="en-US" sz="1600" b="1"/>
              <a:t>Evaluation of Model Performance:</a:t>
            </a:r>
          </a:p>
          <a:p>
            <a:pPr algn="just"/>
            <a:r>
              <a:rPr lang="en-US" sz="1600"/>
              <a:t>Assessment of model performance on previously unconsidered data, our test set.</a:t>
            </a:r>
          </a:p>
          <a:p>
            <a:pPr algn="just"/>
            <a:r>
              <a:rPr lang="en-US" sz="1600"/>
              <a:t>Random sampling of 500 instances from the test set for manual verification.</a:t>
            </a:r>
          </a:p>
          <a:p>
            <a:pPr algn="just"/>
            <a:r>
              <a:rPr lang="en-US" sz="1600"/>
              <a:t>Documentation of results in Excel and meticulous review of each row.</a:t>
            </a:r>
          </a:p>
          <a:p>
            <a:pPr marL="165100" indent="0" algn="just">
              <a:buNone/>
            </a:pPr>
            <a:endParaRPr lang="en-US" sz="1600"/>
          </a:p>
        </p:txBody>
      </p:sp>
      <p:sp>
        <p:nvSpPr>
          <p:cNvPr id="3" name="Title 2">
            <a:extLst>
              <a:ext uri="{FF2B5EF4-FFF2-40B4-BE49-F238E27FC236}">
                <a16:creationId xmlns:a16="http://schemas.microsoft.com/office/drawing/2014/main" id="{5D01E141-B3D8-F136-B387-F2514C33802D}"/>
              </a:ext>
            </a:extLst>
          </p:cNvPr>
          <p:cNvSpPr>
            <a:spLocks noGrp="1"/>
          </p:cNvSpPr>
          <p:nvPr>
            <p:ph type="ctrTitle"/>
          </p:nvPr>
        </p:nvSpPr>
        <p:spPr>
          <a:xfrm>
            <a:off x="618824" y="411675"/>
            <a:ext cx="7224695" cy="577800"/>
          </a:xfrm>
        </p:spPr>
        <p:txBody>
          <a:bodyPr/>
          <a:lstStyle/>
          <a:p>
            <a:r>
              <a:rPr lang="en-US"/>
              <a:t>Splitting Reviews Into Phrases/Sentences</a:t>
            </a:r>
          </a:p>
        </p:txBody>
      </p:sp>
    </p:spTree>
    <p:extLst>
      <p:ext uri="{BB962C8B-B14F-4D97-AF65-F5344CB8AC3E}">
        <p14:creationId xmlns:p14="http://schemas.microsoft.com/office/powerpoint/2010/main" val="986611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BB5D37-FC07-43F9-8A4C-081B717270BE}"/>
              </a:ext>
            </a:extLst>
          </p:cNvPr>
          <p:cNvPicPr>
            <a:picLocks noChangeAspect="1"/>
          </p:cNvPicPr>
          <p:nvPr/>
        </p:nvPicPr>
        <p:blipFill>
          <a:blip r:embed="rId2"/>
          <a:stretch>
            <a:fillRect/>
          </a:stretch>
        </p:blipFill>
        <p:spPr>
          <a:xfrm>
            <a:off x="349386" y="128851"/>
            <a:ext cx="5177654" cy="4885798"/>
          </a:xfrm>
          <a:prstGeom prst="rect">
            <a:avLst/>
          </a:prstGeom>
        </p:spPr>
      </p:pic>
      <p:sp>
        <p:nvSpPr>
          <p:cNvPr id="7" name="TextBox 6">
            <a:extLst>
              <a:ext uri="{FF2B5EF4-FFF2-40B4-BE49-F238E27FC236}">
                <a16:creationId xmlns:a16="http://schemas.microsoft.com/office/drawing/2014/main" id="{E589BF13-ED88-61C1-E1D8-9495D6768D67}"/>
              </a:ext>
            </a:extLst>
          </p:cNvPr>
          <p:cNvSpPr txBox="1"/>
          <p:nvPr/>
        </p:nvSpPr>
        <p:spPr>
          <a:xfrm>
            <a:off x="5618480" y="1595289"/>
            <a:ext cx="3352800" cy="1969770"/>
          </a:xfrm>
          <a:prstGeom prst="rect">
            <a:avLst/>
          </a:prstGeom>
          <a:noFill/>
        </p:spPr>
        <p:txBody>
          <a:bodyPr wrap="square">
            <a:spAutoFit/>
          </a:bodyPr>
          <a:lstStyle/>
          <a:p>
            <a:pPr lvl="2" algn="just"/>
            <a:r>
              <a:rPr lang="en-US" sz="1600" b="1">
                <a:solidFill>
                  <a:schemeClr val="bg1"/>
                </a:solidFill>
                <a:latin typeface="Maven Pro" panose="020B0604020202020204" charset="0"/>
              </a:rPr>
              <a:t>Outcome of Evaluation:</a:t>
            </a:r>
          </a:p>
          <a:p>
            <a:pPr lvl="2" algn="just"/>
            <a:endParaRPr lang="en-US" b="1">
              <a:solidFill>
                <a:schemeClr val="bg1"/>
              </a:solidFill>
              <a:latin typeface="Maven Pro" panose="020B0604020202020204" charset="0"/>
            </a:endParaRPr>
          </a:p>
          <a:p>
            <a:pPr lvl="2" algn="just"/>
            <a:r>
              <a:rPr lang="en-US">
                <a:solidFill>
                  <a:schemeClr val="bg1"/>
                </a:solidFill>
                <a:latin typeface="Maven Pro" panose="020B0604020202020204" charset="0"/>
              </a:rPr>
              <a:t>The results look satisfactory.</a:t>
            </a:r>
          </a:p>
          <a:p>
            <a:pPr lvl="2" algn="just"/>
            <a:endParaRPr lang="en-US" b="1">
              <a:latin typeface="Maven Pro" panose="020B0604020202020204" charset="0"/>
            </a:endParaRPr>
          </a:p>
          <a:p>
            <a:pPr algn="just"/>
            <a:r>
              <a:rPr lang="en-US" sz="1400">
                <a:solidFill>
                  <a:schemeClr val="bg1"/>
                </a:solidFill>
                <a:latin typeface="Maven Pro" panose="020B0604020202020204" charset="0"/>
              </a:rPr>
              <a:t>Segments exceeding a classification probability score of </a:t>
            </a:r>
            <a:r>
              <a:rPr lang="en-US" sz="1800" b="1">
                <a:solidFill>
                  <a:schemeClr val="accent5"/>
                </a:solidFill>
                <a:latin typeface="Maven Pro" panose="020B0604020202020204" charset="0"/>
              </a:rPr>
              <a:t>0.62</a:t>
            </a:r>
            <a:r>
              <a:rPr lang="en-US" sz="1400">
                <a:solidFill>
                  <a:schemeClr val="bg1"/>
                </a:solidFill>
                <a:latin typeface="Maven Pro" panose="020B0604020202020204" charset="0"/>
              </a:rPr>
              <a:t> achieved an accuracy rate of </a:t>
            </a:r>
            <a:r>
              <a:rPr lang="en-US" sz="1800" b="1">
                <a:solidFill>
                  <a:schemeClr val="accent5"/>
                </a:solidFill>
                <a:latin typeface="Maven Pro" panose="020B0604020202020204" charset="0"/>
              </a:rPr>
              <a:t>94.3%</a:t>
            </a:r>
            <a:r>
              <a:rPr lang="en-US" sz="1400">
                <a:solidFill>
                  <a:schemeClr val="bg1"/>
                </a:solidFill>
                <a:latin typeface="Maven Pro" panose="020B0604020202020204" charset="0"/>
              </a:rPr>
              <a:t> in identifying relevant topics.</a:t>
            </a:r>
          </a:p>
        </p:txBody>
      </p:sp>
      <p:sp>
        <p:nvSpPr>
          <p:cNvPr id="8" name="TextBox 7">
            <a:extLst>
              <a:ext uri="{FF2B5EF4-FFF2-40B4-BE49-F238E27FC236}">
                <a16:creationId xmlns:a16="http://schemas.microsoft.com/office/drawing/2014/main" id="{7E5F70CE-F8AC-6B60-5B51-CCD33F3C65D2}"/>
              </a:ext>
            </a:extLst>
          </p:cNvPr>
          <p:cNvSpPr txBox="1"/>
          <p:nvPr/>
        </p:nvSpPr>
        <p:spPr>
          <a:xfrm>
            <a:off x="4064000" y="-2153920"/>
            <a:ext cx="3393440" cy="1757680"/>
          </a:xfrm>
          <a:prstGeom prst="rect">
            <a:avLst/>
          </a:prstGeom>
          <a:noFill/>
        </p:spPr>
        <p:txBody>
          <a:bodyPr wrap="square" rtlCol="0">
            <a:spAutoFit/>
          </a:bodyPr>
          <a:lstStyle/>
          <a:p>
            <a:endParaRPr lang="en-US"/>
          </a:p>
        </p:txBody>
      </p:sp>
    </p:spTree>
    <p:extLst>
      <p:ext uri="{BB962C8B-B14F-4D97-AF65-F5344CB8AC3E}">
        <p14:creationId xmlns:p14="http://schemas.microsoft.com/office/powerpoint/2010/main" val="1593972830"/>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356;p47">
            <a:extLst>
              <a:ext uri="{FF2B5EF4-FFF2-40B4-BE49-F238E27FC236}">
                <a16:creationId xmlns:a16="http://schemas.microsoft.com/office/drawing/2014/main" id="{BACBAB84-3BD1-0A4C-6959-AA43C2F92E93}"/>
              </a:ext>
            </a:extLst>
          </p:cNvPr>
          <p:cNvSpPr txBox="1">
            <a:spLocks/>
          </p:cNvSpPr>
          <p:nvPr/>
        </p:nvSpPr>
        <p:spPr>
          <a:xfrm>
            <a:off x="2902550" y="1509829"/>
            <a:ext cx="2960400" cy="378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21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chemeClr val="lt1"/>
              </a:buClr>
              <a:buSzPts val="2100"/>
              <a:buFont typeface="Maven Pro"/>
              <a:buNone/>
              <a:defRPr sz="2100" b="0" i="0" u="none" strike="noStrike" cap="none">
                <a:solidFill>
                  <a:schemeClr val="lt1"/>
                </a:solidFill>
                <a:latin typeface="Maven Pro"/>
                <a:ea typeface="Maven Pro"/>
                <a:cs typeface="Maven Pro"/>
                <a:sym typeface="Maven Pro"/>
              </a:defRPr>
            </a:lvl2pPr>
            <a:lvl3pPr marL="1371600" marR="0" lvl="2" indent="-317500" algn="ctr" rtl="0">
              <a:lnSpc>
                <a:spcPct val="100000"/>
              </a:lnSpc>
              <a:spcBef>
                <a:spcPts val="0"/>
              </a:spcBef>
              <a:spcAft>
                <a:spcPts val="0"/>
              </a:spcAft>
              <a:buClr>
                <a:schemeClr val="lt1"/>
              </a:buClr>
              <a:buSzPts val="2100"/>
              <a:buFont typeface="Maven Pro"/>
              <a:buNone/>
              <a:defRPr sz="2100" b="0" i="0" u="none" strike="noStrike" cap="none">
                <a:solidFill>
                  <a:schemeClr val="lt1"/>
                </a:solidFill>
                <a:latin typeface="Maven Pro"/>
                <a:ea typeface="Maven Pro"/>
                <a:cs typeface="Maven Pro"/>
                <a:sym typeface="Maven Pro"/>
              </a:defRPr>
            </a:lvl3pPr>
            <a:lvl4pPr marL="1828800" marR="0" lvl="3" indent="-317500" algn="ctr" rtl="0">
              <a:lnSpc>
                <a:spcPct val="100000"/>
              </a:lnSpc>
              <a:spcBef>
                <a:spcPts val="0"/>
              </a:spcBef>
              <a:spcAft>
                <a:spcPts val="0"/>
              </a:spcAft>
              <a:buClr>
                <a:schemeClr val="lt1"/>
              </a:buClr>
              <a:buSzPts val="2100"/>
              <a:buFont typeface="Maven Pro"/>
              <a:buNone/>
              <a:defRPr sz="2100" b="0" i="0" u="none" strike="noStrike" cap="none">
                <a:solidFill>
                  <a:schemeClr val="lt1"/>
                </a:solidFill>
                <a:latin typeface="Maven Pro"/>
                <a:ea typeface="Maven Pro"/>
                <a:cs typeface="Maven Pro"/>
                <a:sym typeface="Maven Pro"/>
              </a:defRPr>
            </a:lvl4pPr>
            <a:lvl5pPr marL="2286000" marR="0" lvl="4" indent="-317500" algn="ctr" rtl="0">
              <a:lnSpc>
                <a:spcPct val="100000"/>
              </a:lnSpc>
              <a:spcBef>
                <a:spcPts val="0"/>
              </a:spcBef>
              <a:spcAft>
                <a:spcPts val="0"/>
              </a:spcAft>
              <a:buClr>
                <a:schemeClr val="lt1"/>
              </a:buClr>
              <a:buSzPts val="2100"/>
              <a:buFont typeface="Maven Pro"/>
              <a:buNone/>
              <a:defRPr sz="2100" b="0" i="0" u="none" strike="noStrike" cap="none">
                <a:solidFill>
                  <a:schemeClr val="lt1"/>
                </a:solidFill>
                <a:latin typeface="Maven Pro"/>
                <a:ea typeface="Maven Pro"/>
                <a:cs typeface="Maven Pro"/>
                <a:sym typeface="Maven Pro"/>
              </a:defRPr>
            </a:lvl5pPr>
            <a:lvl6pPr marL="2743200" marR="0" lvl="5" indent="-317500" algn="ctr" rtl="0">
              <a:lnSpc>
                <a:spcPct val="100000"/>
              </a:lnSpc>
              <a:spcBef>
                <a:spcPts val="0"/>
              </a:spcBef>
              <a:spcAft>
                <a:spcPts val="0"/>
              </a:spcAft>
              <a:buClr>
                <a:schemeClr val="lt1"/>
              </a:buClr>
              <a:buSzPts val="2100"/>
              <a:buFont typeface="Maven Pro"/>
              <a:buNone/>
              <a:defRPr sz="2100" b="0" i="0" u="none" strike="noStrike" cap="none">
                <a:solidFill>
                  <a:schemeClr val="lt1"/>
                </a:solidFill>
                <a:latin typeface="Maven Pro"/>
                <a:ea typeface="Maven Pro"/>
                <a:cs typeface="Maven Pro"/>
                <a:sym typeface="Maven Pro"/>
              </a:defRPr>
            </a:lvl6pPr>
            <a:lvl7pPr marL="3200400" marR="0" lvl="6" indent="-317500" algn="ctr" rtl="0">
              <a:lnSpc>
                <a:spcPct val="100000"/>
              </a:lnSpc>
              <a:spcBef>
                <a:spcPts val="0"/>
              </a:spcBef>
              <a:spcAft>
                <a:spcPts val="0"/>
              </a:spcAft>
              <a:buClr>
                <a:schemeClr val="lt1"/>
              </a:buClr>
              <a:buSzPts val="2100"/>
              <a:buFont typeface="Maven Pro"/>
              <a:buNone/>
              <a:defRPr sz="2100" b="0" i="0" u="none" strike="noStrike" cap="none">
                <a:solidFill>
                  <a:schemeClr val="lt1"/>
                </a:solidFill>
                <a:latin typeface="Maven Pro"/>
                <a:ea typeface="Maven Pro"/>
                <a:cs typeface="Maven Pro"/>
                <a:sym typeface="Maven Pro"/>
              </a:defRPr>
            </a:lvl7pPr>
            <a:lvl8pPr marL="3657600" marR="0" lvl="7" indent="-317500" algn="ctr" rtl="0">
              <a:lnSpc>
                <a:spcPct val="100000"/>
              </a:lnSpc>
              <a:spcBef>
                <a:spcPts val="0"/>
              </a:spcBef>
              <a:spcAft>
                <a:spcPts val="0"/>
              </a:spcAft>
              <a:buClr>
                <a:schemeClr val="lt1"/>
              </a:buClr>
              <a:buSzPts val="2100"/>
              <a:buFont typeface="Maven Pro"/>
              <a:buNone/>
              <a:defRPr sz="2100" b="0" i="0" u="none" strike="noStrike" cap="none">
                <a:solidFill>
                  <a:schemeClr val="lt1"/>
                </a:solidFill>
                <a:latin typeface="Maven Pro"/>
                <a:ea typeface="Maven Pro"/>
                <a:cs typeface="Maven Pro"/>
                <a:sym typeface="Maven Pro"/>
              </a:defRPr>
            </a:lvl8pPr>
            <a:lvl9pPr marL="4114800" marR="0" lvl="8" indent="-317500" algn="ctr" rtl="0">
              <a:lnSpc>
                <a:spcPct val="100000"/>
              </a:lnSpc>
              <a:spcBef>
                <a:spcPts val="0"/>
              </a:spcBef>
              <a:spcAft>
                <a:spcPts val="0"/>
              </a:spcAft>
              <a:buClr>
                <a:schemeClr val="lt1"/>
              </a:buClr>
              <a:buSzPts val="2100"/>
              <a:buFont typeface="Maven Pro"/>
              <a:buNone/>
              <a:defRPr sz="2100" b="0" i="0" u="none" strike="noStrike" cap="none">
                <a:solidFill>
                  <a:schemeClr val="lt1"/>
                </a:solidFill>
                <a:latin typeface="Maven Pro"/>
                <a:ea typeface="Maven Pro"/>
                <a:cs typeface="Maven Pro"/>
                <a:sym typeface="Maven Pro"/>
              </a:defRPr>
            </a:lvl9pPr>
          </a:lstStyle>
          <a:p>
            <a:pPr marL="0" indent="0"/>
            <a:r>
              <a:rPr lang="en-US">
                <a:solidFill>
                  <a:schemeClr val="accent2"/>
                </a:solidFill>
              </a:rPr>
              <a:t>Do you have any questions?</a:t>
            </a:r>
          </a:p>
          <a:p>
            <a:pPr marL="0" indent="0"/>
            <a:endParaRPr lang="en-US"/>
          </a:p>
        </p:txBody>
      </p:sp>
      <p:sp>
        <p:nvSpPr>
          <p:cNvPr id="5" name="Google Shape;1355;p47">
            <a:extLst>
              <a:ext uri="{FF2B5EF4-FFF2-40B4-BE49-F238E27FC236}">
                <a16:creationId xmlns:a16="http://schemas.microsoft.com/office/drawing/2014/main" id="{E3F16031-CFA4-8ACE-A300-E5776FE588C2}"/>
              </a:ext>
            </a:extLst>
          </p:cNvPr>
          <p:cNvSpPr txBox="1">
            <a:spLocks/>
          </p:cNvSpPr>
          <p:nvPr/>
        </p:nvSpPr>
        <p:spPr>
          <a:xfrm>
            <a:off x="2266381" y="1888152"/>
            <a:ext cx="4232738" cy="1121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2pPr>
            <a:lvl3pPr marR="0" lvl="2"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3pPr>
            <a:lvl4pPr marR="0" lvl="3"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4pPr>
            <a:lvl5pPr marR="0" lvl="4"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5pPr>
            <a:lvl6pPr marR="0" lvl="5"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6pPr>
            <a:lvl7pPr marR="0" lvl="6"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7pPr>
            <a:lvl8pPr marR="0" lvl="7"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8pPr>
            <a:lvl9pPr marR="0" lvl="8" algn="ctr" rtl="0">
              <a:lnSpc>
                <a:spcPct val="100000"/>
              </a:lnSpc>
              <a:spcBef>
                <a:spcPts val="0"/>
              </a:spcBef>
              <a:spcAft>
                <a:spcPts val="0"/>
              </a:spcAft>
              <a:buClr>
                <a:schemeClr val="lt1"/>
              </a:buClr>
              <a:buSzPts val="5200"/>
              <a:buFont typeface="Share Tech"/>
              <a:buNone/>
              <a:defRPr sz="5200" b="0" i="0" u="none" strike="noStrike" cap="none">
                <a:solidFill>
                  <a:schemeClr val="lt1"/>
                </a:solidFill>
                <a:latin typeface="Share Tech"/>
                <a:ea typeface="Share Tech"/>
                <a:cs typeface="Share Tech"/>
                <a:sym typeface="Share Tech"/>
              </a:defRPr>
            </a:lvl9pPr>
          </a:lstStyle>
          <a:p>
            <a:r>
              <a:rPr lang="en-US"/>
              <a:t>THANK YOU</a:t>
            </a:r>
          </a:p>
        </p:txBody>
      </p:sp>
    </p:spTree>
    <p:extLst>
      <p:ext uri="{BB962C8B-B14F-4D97-AF65-F5344CB8AC3E}">
        <p14:creationId xmlns:p14="http://schemas.microsoft.com/office/powerpoint/2010/main" val="3607775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pic>
        <p:nvPicPr>
          <p:cNvPr id="10" name="Picture 9" descr="A large hall with lights from the ceiling&#10;&#10;Description automatically generated">
            <a:extLst>
              <a:ext uri="{FF2B5EF4-FFF2-40B4-BE49-F238E27FC236}">
                <a16:creationId xmlns:a16="http://schemas.microsoft.com/office/drawing/2014/main" id="{F1C4081B-6D34-354D-7EEC-B6DA66736C09}"/>
              </a:ext>
            </a:extLst>
          </p:cNvPr>
          <p:cNvPicPr>
            <a:picLocks noChangeAspect="1"/>
          </p:cNvPicPr>
          <p:nvPr/>
        </p:nvPicPr>
        <p:blipFill>
          <a:blip r:embed="rId3">
            <a:alphaModFix amt="20000"/>
          </a:blip>
          <a:stretch>
            <a:fillRect/>
          </a:stretch>
        </p:blipFill>
        <p:spPr>
          <a:xfrm>
            <a:off x="-441960" y="41910"/>
            <a:ext cx="10027920" cy="5620044"/>
          </a:xfrm>
          <a:prstGeom prst="rect">
            <a:avLst/>
          </a:prstGeom>
        </p:spPr>
      </p:pic>
      <p:sp>
        <p:nvSpPr>
          <p:cNvPr id="507" name="Google Shape;507;p28"/>
          <p:cNvSpPr txBox="1">
            <a:spLocks noGrp="1"/>
          </p:cNvSpPr>
          <p:nvPr>
            <p:ph type="body" idx="1"/>
          </p:nvPr>
        </p:nvSpPr>
        <p:spPr>
          <a:xfrm>
            <a:off x="618825" y="989475"/>
            <a:ext cx="2969327" cy="28386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a:t>The project aims to extract insights from a large volume of hotel reviews, focusing on sentiment analysis and theme identification. </a:t>
            </a:r>
          </a:p>
          <a:p>
            <a:pPr marL="0" lvl="0" indent="0" algn="l" rtl="0">
              <a:spcBef>
                <a:spcPts val="0"/>
              </a:spcBef>
              <a:spcAft>
                <a:spcPts val="0"/>
              </a:spcAft>
              <a:buNone/>
            </a:pPr>
            <a:endParaRPr lang="en-US" sz="1600"/>
          </a:p>
          <a:p>
            <a:pPr marL="0" lvl="0" indent="0" algn="l" rtl="0">
              <a:spcBef>
                <a:spcPts val="0"/>
              </a:spcBef>
              <a:spcAft>
                <a:spcPts val="0"/>
              </a:spcAft>
              <a:buNone/>
            </a:pPr>
            <a:r>
              <a:rPr lang="en-US" sz="1600"/>
              <a:t>With our advanced NLP techniques, we decode the sentiment behind each comment, enabling businesses to gauge customer satisfaction levels accurately. </a:t>
            </a:r>
          </a:p>
        </p:txBody>
      </p:sp>
      <p:sp>
        <p:nvSpPr>
          <p:cNvPr id="508" name="Google Shape;508;p28"/>
          <p:cNvSpPr txBox="1">
            <a:spLocks noGrp="1"/>
          </p:cNvSpPr>
          <p:nvPr>
            <p:ph type="ctrTitle"/>
          </p:nvPr>
        </p:nvSpPr>
        <p:spPr>
          <a:xfrm>
            <a:off x="618824" y="411675"/>
            <a:ext cx="2817795"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Overview</a:t>
            </a:r>
            <a:endParaRPr/>
          </a:p>
        </p:txBody>
      </p:sp>
      <p:sp>
        <p:nvSpPr>
          <p:cNvPr id="3" name="Google Shape;507;p28">
            <a:extLst>
              <a:ext uri="{FF2B5EF4-FFF2-40B4-BE49-F238E27FC236}">
                <a16:creationId xmlns:a16="http://schemas.microsoft.com/office/drawing/2014/main" id="{83934690-580B-3AF3-E866-5B886D55EFB5}"/>
              </a:ext>
            </a:extLst>
          </p:cNvPr>
          <p:cNvSpPr txBox="1">
            <a:spLocks/>
          </p:cNvSpPr>
          <p:nvPr/>
        </p:nvSpPr>
        <p:spPr>
          <a:xfrm>
            <a:off x="5555850" y="989475"/>
            <a:ext cx="2969325" cy="28386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buFont typeface="Maven Pro"/>
              <a:buNone/>
            </a:pPr>
            <a:r>
              <a:rPr lang="en-US" sz="1600"/>
              <a:t>The project aims to extract insights from a large volume of hotel reviews, focusing on sentiment analysis and theme identification. </a:t>
            </a:r>
          </a:p>
          <a:p>
            <a:pPr marL="0" indent="0">
              <a:buFont typeface="Maven Pro"/>
              <a:buNone/>
            </a:pPr>
            <a:endParaRPr lang="en-US" sz="1600"/>
          </a:p>
          <a:p>
            <a:pPr marL="0" indent="0">
              <a:buFont typeface="Maven Pro"/>
              <a:buNone/>
            </a:pPr>
            <a:r>
              <a:rPr lang="en-US" sz="1600"/>
              <a:t>By leveraging NLP, the project seeks to enable businesses to showcase review classifications on their website, enhancing user experience and facilitating informed decision-making</a:t>
            </a:r>
          </a:p>
        </p:txBody>
      </p: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5E56E6-A6EA-E8C9-56E5-0116716285C2}"/>
              </a:ext>
            </a:extLst>
          </p:cNvPr>
          <p:cNvSpPr>
            <a:spLocks noGrp="1"/>
          </p:cNvSpPr>
          <p:nvPr>
            <p:ph type="body" idx="1"/>
          </p:nvPr>
        </p:nvSpPr>
        <p:spPr>
          <a:xfrm>
            <a:off x="597375" y="944925"/>
            <a:ext cx="4203225" cy="3786900"/>
          </a:xfrm>
        </p:spPr>
        <p:txBody>
          <a:bodyPr/>
          <a:lstStyle/>
          <a:p>
            <a:r>
              <a:rPr lang="en-US" sz="1600"/>
              <a:t>Source: </a:t>
            </a:r>
            <a:r>
              <a:rPr lang="en-US" sz="1600">
                <a:hlinkClick r:id="rId2"/>
              </a:rPr>
              <a:t>https://archive.ics.uci.edu/dataset/205/opinrank+review+dataset</a:t>
            </a:r>
            <a:endParaRPr lang="en-US" sz="1600"/>
          </a:p>
          <a:p>
            <a:endParaRPr lang="en-US" sz="1600"/>
          </a:p>
          <a:p>
            <a:r>
              <a:rPr lang="en-US" sz="1600"/>
              <a:t>Analysis and models for hotel comments will be built using the </a:t>
            </a:r>
            <a:r>
              <a:rPr lang="en-US" sz="1600" err="1"/>
              <a:t>OpinRank</a:t>
            </a:r>
            <a:r>
              <a:rPr lang="en-US" sz="1600"/>
              <a:t> Review Dataset</a:t>
            </a:r>
          </a:p>
          <a:p>
            <a:r>
              <a:rPr lang="en-US" sz="1600"/>
              <a:t>Hotels located in New York</a:t>
            </a:r>
          </a:p>
          <a:p>
            <a:r>
              <a:rPr lang="en-US" sz="1600"/>
              <a:t>The total number of reviews: 50,656</a:t>
            </a:r>
          </a:p>
          <a:p>
            <a:r>
              <a:rPr lang="en-US" sz="1600"/>
              <a:t>The shortest review: 10 characters</a:t>
            </a:r>
          </a:p>
          <a:p>
            <a:r>
              <a:rPr lang="en-US" sz="1600"/>
              <a:t>The longest review: 793 characters</a:t>
            </a:r>
          </a:p>
          <a:p>
            <a:r>
              <a:rPr lang="en-US" sz="1600"/>
              <a:t>The average review: 981 characters</a:t>
            </a:r>
          </a:p>
          <a:p>
            <a:pPr marL="165100" indent="0">
              <a:buNone/>
            </a:pPr>
            <a:endParaRPr lang="en-US" sz="1400"/>
          </a:p>
        </p:txBody>
      </p:sp>
      <p:sp>
        <p:nvSpPr>
          <p:cNvPr id="3" name="Title 2">
            <a:extLst>
              <a:ext uri="{FF2B5EF4-FFF2-40B4-BE49-F238E27FC236}">
                <a16:creationId xmlns:a16="http://schemas.microsoft.com/office/drawing/2014/main" id="{47380E71-9BB0-2623-546F-4C3093699F49}"/>
              </a:ext>
            </a:extLst>
          </p:cNvPr>
          <p:cNvSpPr>
            <a:spLocks noGrp="1"/>
          </p:cNvSpPr>
          <p:nvPr>
            <p:ph type="ctrTitle"/>
          </p:nvPr>
        </p:nvSpPr>
        <p:spPr/>
        <p:txBody>
          <a:bodyPr/>
          <a:lstStyle/>
          <a:p>
            <a:r>
              <a:rPr lang="en-US"/>
              <a:t>Dataset</a:t>
            </a:r>
          </a:p>
        </p:txBody>
      </p:sp>
      <p:sp>
        <p:nvSpPr>
          <p:cNvPr id="4" name="Text Placeholder 3">
            <a:extLst>
              <a:ext uri="{FF2B5EF4-FFF2-40B4-BE49-F238E27FC236}">
                <a16:creationId xmlns:a16="http://schemas.microsoft.com/office/drawing/2014/main" id="{9F7905E2-8F18-803A-61CE-C6E8FDA69CD0}"/>
              </a:ext>
            </a:extLst>
          </p:cNvPr>
          <p:cNvSpPr>
            <a:spLocks noGrp="1"/>
          </p:cNvSpPr>
          <p:nvPr>
            <p:ph type="body" idx="2"/>
          </p:nvPr>
        </p:nvSpPr>
        <p:spPr>
          <a:xfrm>
            <a:off x="5235299" y="989475"/>
            <a:ext cx="3908700" cy="3786900"/>
          </a:xfrm>
        </p:spPr>
        <p:txBody>
          <a:bodyPr/>
          <a:lstStyle/>
          <a:p>
            <a:pPr marL="165100" indent="0">
              <a:buNone/>
            </a:pPr>
            <a:r>
              <a:rPr lang="en-US" sz="1600"/>
              <a:t>Tools:</a:t>
            </a:r>
          </a:p>
          <a:p>
            <a:r>
              <a:rPr lang="en-US" sz="1600"/>
              <a:t>Pandas</a:t>
            </a:r>
          </a:p>
          <a:p>
            <a:r>
              <a:rPr lang="en-US" sz="1600" err="1"/>
              <a:t>Numpy</a:t>
            </a:r>
            <a:endParaRPr lang="en-US" sz="1600"/>
          </a:p>
          <a:p>
            <a:r>
              <a:rPr lang="en-US" sz="1600"/>
              <a:t>Matplotlib</a:t>
            </a:r>
          </a:p>
          <a:p>
            <a:r>
              <a:rPr lang="en-US" sz="1600"/>
              <a:t>Seaborn</a:t>
            </a:r>
          </a:p>
          <a:p>
            <a:r>
              <a:rPr lang="en-US" sz="1600" err="1"/>
              <a:t>WordCloud</a:t>
            </a:r>
            <a:endParaRPr lang="en-US" sz="1600"/>
          </a:p>
          <a:p>
            <a:r>
              <a:rPr lang="en-US" sz="1600" err="1"/>
              <a:t>Sklearn</a:t>
            </a:r>
            <a:endParaRPr lang="en-US" sz="1600"/>
          </a:p>
          <a:p>
            <a:r>
              <a:rPr lang="en-US" sz="1600"/>
              <a:t>NLTK</a:t>
            </a:r>
          </a:p>
          <a:p>
            <a:r>
              <a:rPr lang="en-US" sz="1600" err="1"/>
              <a:t>Textblob</a:t>
            </a:r>
            <a:endParaRPr lang="en-US" sz="1600"/>
          </a:p>
          <a:p>
            <a:r>
              <a:rPr lang="en-US" sz="1600"/>
              <a:t>Pickle</a:t>
            </a:r>
          </a:p>
          <a:p>
            <a:r>
              <a:rPr lang="en-US" sz="1600" err="1"/>
              <a:t>Gensim</a:t>
            </a:r>
            <a:endParaRPr lang="en-US" sz="1600"/>
          </a:p>
          <a:p>
            <a:r>
              <a:rPr lang="en-US" sz="1600"/>
              <a:t>Torch</a:t>
            </a:r>
          </a:p>
          <a:p>
            <a:r>
              <a:rPr lang="en-US" sz="1600"/>
              <a:t>BERT</a:t>
            </a:r>
          </a:p>
        </p:txBody>
      </p:sp>
      <p:pic>
        <p:nvPicPr>
          <p:cNvPr id="6" name="Picture 5" descr="A hand holding a silver tray&#10;&#10;Description automatically generated">
            <a:extLst>
              <a:ext uri="{FF2B5EF4-FFF2-40B4-BE49-F238E27FC236}">
                <a16:creationId xmlns:a16="http://schemas.microsoft.com/office/drawing/2014/main" id="{D449D85F-77F2-7737-D1F0-670AFA3F51FB}"/>
              </a:ext>
            </a:extLst>
          </p:cNvPr>
          <p:cNvPicPr>
            <a:picLocks noChangeAspect="1"/>
          </p:cNvPicPr>
          <p:nvPr/>
        </p:nvPicPr>
        <p:blipFill>
          <a:blip r:embed="rId3"/>
          <a:stretch>
            <a:fillRect/>
          </a:stretch>
        </p:blipFill>
        <p:spPr>
          <a:xfrm>
            <a:off x="5051251" y="3664050"/>
            <a:ext cx="4092748" cy="2787272"/>
          </a:xfrm>
          <a:prstGeom prst="rect">
            <a:avLst/>
          </a:prstGeom>
        </p:spPr>
      </p:pic>
      <p:pic>
        <p:nvPicPr>
          <p:cNvPr id="7" name="Picture 6" descr="A hand holding a silver tray&#10;&#10;Description automatically generated">
            <a:extLst>
              <a:ext uri="{FF2B5EF4-FFF2-40B4-BE49-F238E27FC236}">
                <a16:creationId xmlns:a16="http://schemas.microsoft.com/office/drawing/2014/main" id="{8F8E46FB-CC1F-2A97-1D27-CB14B58B199D}"/>
              </a:ext>
            </a:extLst>
          </p:cNvPr>
          <p:cNvPicPr>
            <a:picLocks noChangeAspect="1"/>
          </p:cNvPicPr>
          <p:nvPr/>
        </p:nvPicPr>
        <p:blipFill>
          <a:blip r:embed="rId3"/>
          <a:stretch>
            <a:fillRect/>
          </a:stretch>
        </p:blipFill>
        <p:spPr>
          <a:xfrm flipH="1">
            <a:off x="0" y="3664050"/>
            <a:ext cx="3680459" cy="2787272"/>
          </a:xfrm>
          <a:prstGeom prst="rect">
            <a:avLst/>
          </a:prstGeom>
        </p:spPr>
      </p:pic>
    </p:spTree>
    <p:extLst>
      <p:ext uri="{BB962C8B-B14F-4D97-AF65-F5344CB8AC3E}">
        <p14:creationId xmlns:p14="http://schemas.microsoft.com/office/powerpoint/2010/main" val="999681203"/>
      </p:ext>
    </p:extLst>
  </p:cSld>
  <p:clrMapOvr>
    <a:masterClrMapping/>
  </p:clrMapOvr>
  <mc:AlternateContent xmlns:mc="http://schemas.openxmlformats.org/markup-compatibility/2006" xmlns:p15="http://schemas.microsoft.com/office/powerpoint/2012/main">
    <mc:Choice Requires="p15">
      <p:transition spd="slow">
        <p15:prstTrans prst="prestig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cxnSp>
        <p:nvCxnSpPr>
          <p:cNvPr id="1086" name="Google Shape;1086;p38"/>
          <p:cNvCxnSpPr/>
          <p:nvPr/>
        </p:nvCxnSpPr>
        <p:spPr>
          <a:xfrm>
            <a:off x="855385"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2578785"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8" name="Google Shape;1088;p38"/>
          <p:cNvCxnSpPr/>
          <p:nvPr/>
        </p:nvCxnSpPr>
        <p:spPr>
          <a:xfrm>
            <a:off x="4454105"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9" name="Google Shape;1089;p38"/>
          <p:cNvCxnSpPr/>
          <p:nvPr/>
        </p:nvCxnSpPr>
        <p:spPr>
          <a:xfrm>
            <a:off x="637441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90" name="Google Shape;1090;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Science Process Flow</a:t>
            </a:r>
            <a:endParaRPr/>
          </a:p>
        </p:txBody>
      </p:sp>
      <p:cxnSp>
        <p:nvCxnSpPr>
          <p:cNvPr id="1091" name="Google Shape;1091;p38"/>
          <p:cNvCxnSpPr>
            <a:cxnSpLocks/>
          </p:cNvCxnSpPr>
          <p:nvPr/>
        </p:nvCxnSpPr>
        <p:spPr>
          <a:xfrm>
            <a:off x="328537" y="2918100"/>
            <a:ext cx="8683383" cy="0"/>
          </a:xfrm>
          <a:prstGeom prst="straightConnector1">
            <a:avLst/>
          </a:prstGeom>
          <a:noFill/>
          <a:ln w="19050" cap="flat" cmpd="sng">
            <a:solidFill>
              <a:schemeClr val="lt2"/>
            </a:solidFill>
            <a:prstDash val="solid"/>
            <a:round/>
            <a:headEnd type="none" w="med" len="med"/>
            <a:tailEnd type="none" w="med" len="med"/>
          </a:ln>
        </p:spPr>
      </p:cxnSp>
      <p:grpSp>
        <p:nvGrpSpPr>
          <p:cNvPr id="1092" name="Google Shape;1092;p38"/>
          <p:cNvGrpSpPr/>
          <p:nvPr/>
        </p:nvGrpSpPr>
        <p:grpSpPr>
          <a:xfrm>
            <a:off x="666862" y="2731350"/>
            <a:ext cx="373500" cy="373500"/>
            <a:chOff x="1372725" y="1912500"/>
            <a:chExt cx="373500" cy="373500"/>
          </a:xfrm>
        </p:grpSpPr>
        <p:sp>
          <p:nvSpPr>
            <p:cNvPr id="1093" name="Google Shape;1093;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38"/>
          <p:cNvGrpSpPr/>
          <p:nvPr/>
        </p:nvGrpSpPr>
        <p:grpSpPr>
          <a:xfrm>
            <a:off x="2392039" y="2731350"/>
            <a:ext cx="373500" cy="373500"/>
            <a:chOff x="3212675" y="1912500"/>
            <a:chExt cx="373500" cy="373500"/>
          </a:xfrm>
        </p:grpSpPr>
        <p:sp>
          <p:nvSpPr>
            <p:cNvPr id="1096" name="Google Shape;1096;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38"/>
          <p:cNvGrpSpPr/>
          <p:nvPr/>
        </p:nvGrpSpPr>
        <p:grpSpPr>
          <a:xfrm>
            <a:off x="4274215" y="2731350"/>
            <a:ext cx="373500" cy="373500"/>
            <a:chOff x="5557850" y="1912500"/>
            <a:chExt cx="373500" cy="373500"/>
          </a:xfrm>
        </p:grpSpPr>
        <p:sp>
          <p:nvSpPr>
            <p:cNvPr id="1099" name="Google Shape;1099;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38"/>
          <p:cNvGrpSpPr/>
          <p:nvPr/>
        </p:nvGrpSpPr>
        <p:grpSpPr>
          <a:xfrm>
            <a:off x="6186145" y="2731350"/>
            <a:ext cx="373500" cy="373500"/>
            <a:chOff x="7457825" y="1912500"/>
            <a:chExt cx="373500" cy="373500"/>
          </a:xfrm>
        </p:grpSpPr>
        <p:sp>
          <p:nvSpPr>
            <p:cNvPr id="1102" name="Google Shape;1102;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 name="Google Shape;1105;p38"/>
          <p:cNvSpPr txBox="1">
            <a:spLocks noGrp="1"/>
          </p:cNvSpPr>
          <p:nvPr>
            <p:ph type="subTitle" idx="4294967295"/>
          </p:nvPr>
        </p:nvSpPr>
        <p:spPr>
          <a:xfrm>
            <a:off x="-95425" y="1787560"/>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600"/>
              <a:t>Comment Sentiment Classification</a:t>
            </a:r>
            <a:endParaRPr sz="1600"/>
          </a:p>
        </p:txBody>
      </p:sp>
      <p:sp>
        <p:nvSpPr>
          <p:cNvPr id="1107" name="Google Shape;1107;p38"/>
          <p:cNvSpPr txBox="1">
            <a:spLocks noGrp="1"/>
          </p:cNvSpPr>
          <p:nvPr>
            <p:ph type="subTitle" idx="4294967295"/>
          </p:nvPr>
        </p:nvSpPr>
        <p:spPr>
          <a:xfrm>
            <a:off x="5670735" y="3431138"/>
            <a:ext cx="1437845"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600"/>
              <a:t>Model training and tuning</a:t>
            </a:r>
          </a:p>
        </p:txBody>
      </p:sp>
      <p:sp>
        <p:nvSpPr>
          <p:cNvPr id="1109" name="Google Shape;1109;p38"/>
          <p:cNvSpPr txBox="1">
            <a:spLocks noGrp="1"/>
          </p:cNvSpPr>
          <p:nvPr>
            <p:ph type="subTitle" idx="4294967295"/>
          </p:nvPr>
        </p:nvSpPr>
        <p:spPr>
          <a:xfrm>
            <a:off x="1523811" y="3431138"/>
            <a:ext cx="2109900" cy="644700"/>
          </a:xfrm>
          <a:prstGeom prst="rect">
            <a:avLst/>
          </a:prstGeom>
        </p:spPr>
        <p:txBody>
          <a:bodyPr spcFirstLastPara="1" wrap="square" lIns="91425" tIns="91425" rIns="91425" bIns="91425" anchor="t" anchorCtr="0">
            <a:noAutofit/>
          </a:bodyPr>
          <a:lstStyle/>
          <a:p>
            <a:pPr marL="0" indent="0" algn="ctr">
              <a:lnSpc>
                <a:spcPct val="100000"/>
              </a:lnSpc>
              <a:buNone/>
            </a:pPr>
            <a:r>
              <a:rPr lang="en-US" sz="1600"/>
              <a:t>Analyzing Comments with Diverse Sentiments through Visualizations</a:t>
            </a:r>
          </a:p>
          <a:p>
            <a:pPr marL="0" lvl="0" indent="0" algn="ctr" rtl="0">
              <a:lnSpc>
                <a:spcPct val="100000"/>
              </a:lnSpc>
              <a:spcBef>
                <a:spcPts val="0"/>
              </a:spcBef>
              <a:spcAft>
                <a:spcPts val="1600"/>
              </a:spcAft>
              <a:buNone/>
            </a:pPr>
            <a:endParaRPr lang="en-US" sz="1600"/>
          </a:p>
        </p:txBody>
      </p:sp>
      <p:sp>
        <p:nvSpPr>
          <p:cNvPr id="1111" name="Google Shape;1111;p38"/>
          <p:cNvSpPr txBox="1">
            <a:spLocks noGrp="1"/>
          </p:cNvSpPr>
          <p:nvPr>
            <p:ph type="subTitle" idx="4294967295"/>
          </p:nvPr>
        </p:nvSpPr>
        <p:spPr>
          <a:xfrm>
            <a:off x="3406003" y="1822040"/>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600"/>
              <a:t>Iterative Analysis for Curating Training Data</a:t>
            </a:r>
          </a:p>
        </p:txBody>
      </p:sp>
      <p:cxnSp>
        <p:nvCxnSpPr>
          <p:cNvPr id="3" name="Google Shape;1088;p38">
            <a:extLst>
              <a:ext uri="{FF2B5EF4-FFF2-40B4-BE49-F238E27FC236}">
                <a16:creationId xmlns:a16="http://schemas.microsoft.com/office/drawing/2014/main" id="{9348B7EA-4EA3-F41E-63E7-10C0F811A743}"/>
              </a:ext>
            </a:extLst>
          </p:cNvPr>
          <p:cNvCxnSpPr/>
          <p:nvPr/>
        </p:nvCxnSpPr>
        <p:spPr>
          <a:xfrm>
            <a:off x="8147615" y="2429830"/>
            <a:ext cx="0" cy="455100"/>
          </a:xfrm>
          <a:prstGeom prst="straightConnector1">
            <a:avLst/>
          </a:prstGeom>
          <a:noFill/>
          <a:ln w="19050" cap="flat" cmpd="sng">
            <a:solidFill>
              <a:schemeClr val="lt2"/>
            </a:solidFill>
            <a:prstDash val="solid"/>
            <a:round/>
            <a:headEnd type="none" w="med" len="med"/>
            <a:tailEnd type="none" w="med" len="med"/>
          </a:ln>
        </p:spPr>
      </p:cxnSp>
      <p:grpSp>
        <p:nvGrpSpPr>
          <p:cNvPr id="4" name="Google Shape;1098;p38">
            <a:extLst>
              <a:ext uri="{FF2B5EF4-FFF2-40B4-BE49-F238E27FC236}">
                <a16:creationId xmlns:a16="http://schemas.microsoft.com/office/drawing/2014/main" id="{673A16BE-0B78-DA34-651B-EA6C990ACC50}"/>
              </a:ext>
            </a:extLst>
          </p:cNvPr>
          <p:cNvGrpSpPr/>
          <p:nvPr/>
        </p:nvGrpSpPr>
        <p:grpSpPr>
          <a:xfrm>
            <a:off x="7969424" y="2731350"/>
            <a:ext cx="373500" cy="373500"/>
            <a:chOff x="5557850" y="1912500"/>
            <a:chExt cx="373500" cy="373500"/>
          </a:xfrm>
        </p:grpSpPr>
        <p:sp>
          <p:nvSpPr>
            <p:cNvPr id="5" name="Google Shape;1099;p38">
              <a:extLst>
                <a:ext uri="{FF2B5EF4-FFF2-40B4-BE49-F238E27FC236}">
                  <a16:creationId xmlns:a16="http://schemas.microsoft.com/office/drawing/2014/main" id="{0A18CA50-185E-68B4-0FD3-DF3361704EF9}"/>
                </a:ext>
              </a:extLst>
            </p:cNvPr>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00;p38">
              <a:extLst>
                <a:ext uri="{FF2B5EF4-FFF2-40B4-BE49-F238E27FC236}">
                  <a16:creationId xmlns:a16="http://schemas.microsoft.com/office/drawing/2014/main" id="{D01FDA81-773D-0AC5-519A-A4BC4FA601AD}"/>
                </a:ext>
              </a:extLst>
            </p:cNvPr>
            <p:cNvSpPr/>
            <p:nvPr/>
          </p:nvSpPr>
          <p:spPr>
            <a:xfrm>
              <a:off x="5557850" y="1912500"/>
              <a:ext cx="373500" cy="373500"/>
            </a:xfrm>
            <a:prstGeom prst="donut">
              <a:avLst>
                <a:gd name="adj" fmla="val 10193"/>
              </a:avLst>
            </a:prstGeom>
            <a:solidFill>
              <a:schemeClr val="bg2">
                <a:lumMod val="25000"/>
                <a:lumOff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111;p38">
            <a:extLst>
              <a:ext uri="{FF2B5EF4-FFF2-40B4-BE49-F238E27FC236}">
                <a16:creationId xmlns:a16="http://schemas.microsoft.com/office/drawing/2014/main" id="{D50778FF-5439-F5C6-A982-C1C72D6061C6}"/>
              </a:ext>
            </a:extLst>
          </p:cNvPr>
          <p:cNvSpPr txBox="1">
            <a:spLocks/>
          </p:cNvSpPr>
          <p:nvPr/>
        </p:nvSpPr>
        <p:spPr>
          <a:xfrm>
            <a:off x="7005812" y="1851157"/>
            <a:ext cx="2109900" cy="57573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160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1600"/>
              </a:spcBef>
              <a:spcAft>
                <a:spcPts val="160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pPr marL="0" indent="0" algn="ctr">
              <a:lnSpc>
                <a:spcPct val="100000"/>
              </a:lnSpc>
              <a:buFont typeface="Maven Pro"/>
              <a:buNone/>
            </a:pPr>
            <a:r>
              <a:rPr lang="en-US" sz="1600"/>
              <a:t>Model results evaluation</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090"/>
                                        </p:tgtEl>
                                        <p:attrNameLst>
                                          <p:attrName>style.visibility</p:attrName>
                                        </p:attrNameLst>
                                      </p:cBhvr>
                                      <p:to>
                                        <p:strVal val="visible"/>
                                      </p:to>
                                    </p:set>
                                    <p:animEffect transition="in" filter="barn(inVertical)">
                                      <p:cBhvr>
                                        <p:cTn id="7" dur="500"/>
                                        <p:tgtEl>
                                          <p:spTgt spid="1090"/>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1091"/>
                                        </p:tgtEl>
                                        <p:attrNameLst>
                                          <p:attrName>style.visibility</p:attrName>
                                        </p:attrNameLst>
                                      </p:cBhvr>
                                      <p:to>
                                        <p:strVal val="visible"/>
                                      </p:to>
                                    </p:set>
                                    <p:animEffect transition="in" filter="wedge">
                                      <p:cBhvr>
                                        <p:cTn id="11" dur="500"/>
                                        <p:tgtEl>
                                          <p:spTgt spid="1091"/>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1092"/>
                                        </p:tgtEl>
                                        <p:attrNameLst>
                                          <p:attrName>style.visibility</p:attrName>
                                        </p:attrNameLst>
                                      </p:cBhvr>
                                      <p:to>
                                        <p:strVal val="visible"/>
                                      </p:to>
                                    </p:set>
                                    <p:animEffect transition="in" filter="wipe(down)">
                                      <p:cBhvr>
                                        <p:cTn id="15" dur="500"/>
                                        <p:tgtEl>
                                          <p:spTgt spid="1092"/>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1086"/>
                                        </p:tgtEl>
                                        <p:attrNameLst>
                                          <p:attrName>style.visibility</p:attrName>
                                        </p:attrNameLst>
                                      </p:cBhvr>
                                      <p:to>
                                        <p:strVal val="visible"/>
                                      </p:to>
                                    </p:set>
                                    <p:animEffect transition="in" filter="wipe(down)">
                                      <p:cBhvr>
                                        <p:cTn id="19" dur="500"/>
                                        <p:tgtEl>
                                          <p:spTgt spid="1086"/>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1105">
                                            <p:txEl>
                                              <p:pRg st="0" end="0"/>
                                            </p:txEl>
                                          </p:spTgt>
                                        </p:tgtEl>
                                        <p:attrNameLst>
                                          <p:attrName>style.visibility</p:attrName>
                                        </p:attrNameLst>
                                      </p:cBhvr>
                                      <p:to>
                                        <p:strVal val="visible"/>
                                      </p:to>
                                    </p:set>
                                    <p:anim calcmode="lin" valueType="num">
                                      <p:cBhvr>
                                        <p:cTn id="23" dur="500" fill="hold"/>
                                        <p:tgtEl>
                                          <p:spTgt spid="1105">
                                            <p:txEl>
                                              <p:pRg st="0" end="0"/>
                                            </p:txEl>
                                          </p:spTgt>
                                        </p:tgtEl>
                                        <p:attrNameLst>
                                          <p:attrName>ppt_w</p:attrName>
                                        </p:attrNameLst>
                                      </p:cBhvr>
                                      <p:tavLst>
                                        <p:tav tm="0">
                                          <p:val>
                                            <p:fltVal val="0"/>
                                          </p:val>
                                        </p:tav>
                                        <p:tav tm="100000">
                                          <p:val>
                                            <p:strVal val="#ppt_w"/>
                                          </p:val>
                                        </p:tav>
                                      </p:tavLst>
                                    </p:anim>
                                    <p:anim calcmode="lin" valueType="num">
                                      <p:cBhvr>
                                        <p:cTn id="24" dur="500" fill="hold"/>
                                        <p:tgtEl>
                                          <p:spTgt spid="1105">
                                            <p:txEl>
                                              <p:pRg st="0" end="0"/>
                                            </p:txEl>
                                          </p:spTgt>
                                        </p:tgtEl>
                                        <p:attrNameLst>
                                          <p:attrName>ppt_h</p:attrName>
                                        </p:attrNameLst>
                                      </p:cBhvr>
                                      <p:tavLst>
                                        <p:tav tm="0">
                                          <p:val>
                                            <p:fltVal val="0"/>
                                          </p:val>
                                        </p:tav>
                                        <p:tav tm="100000">
                                          <p:val>
                                            <p:strVal val="#ppt_h"/>
                                          </p:val>
                                        </p:tav>
                                      </p:tavLst>
                                    </p:anim>
                                    <p:animEffect transition="in" filter="fade">
                                      <p:cBhvr>
                                        <p:cTn id="25" dur="500"/>
                                        <p:tgtEl>
                                          <p:spTgt spid="1105">
                                            <p:txEl>
                                              <p:pRg st="0" end="0"/>
                                            </p:txEl>
                                          </p:spTgt>
                                        </p:tgtEl>
                                      </p:cBhvr>
                                    </p:animEffect>
                                  </p:childTnLst>
                                </p:cTn>
                              </p:par>
                            </p:childTnLst>
                          </p:cTn>
                        </p:par>
                        <p:par>
                          <p:cTn id="26" fill="hold">
                            <p:stCondLst>
                              <p:cond delay="2500"/>
                            </p:stCondLst>
                            <p:childTnLst>
                              <p:par>
                                <p:cTn id="27" presetID="22" presetClass="entr" presetSubtype="4" fill="hold" nodeType="afterEffect">
                                  <p:stCondLst>
                                    <p:cond delay="0"/>
                                  </p:stCondLst>
                                  <p:childTnLst>
                                    <p:set>
                                      <p:cBhvr>
                                        <p:cTn id="28" dur="1" fill="hold">
                                          <p:stCondLst>
                                            <p:cond delay="0"/>
                                          </p:stCondLst>
                                        </p:cTn>
                                        <p:tgtEl>
                                          <p:spTgt spid="1095"/>
                                        </p:tgtEl>
                                        <p:attrNameLst>
                                          <p:attrName>style.visibility</p:attrName>
                                        </p:attrNameLst>
                                      </p:cBhvr>
                                      <p:to>
                                        <p:strVal val="visible"/>
                                      </p:to>
                                    </p:set>
                                    <p:animEffect transition="in" filter="wipe(down)">
                                      <p:cBhvr>
                                        <p:cTn id="29" dur="500"/>
                                        <p:tgtEl>
                                          <p:spTgt spid="1095"/>
                                        </p:tgtEl>
                                      </p:cBhvr>
                                    </p:animEffect>
                                  </p:childTnLst>
                                </p:cTn>
                              </p:par>
                            </p:childTnLst>
                          </p:cTn>
                        </p:par>
                        <p:par>
                          <p:cTn id="30" fill="hold">
                            <p:stCondLst>
                              <p:cond delay="3000"/>
                            </p:stCondLst>
                            <p:childTnLst>
                              <p:par>
                                <p:cTn id="31" presetID="22" presetClass="entr" presetSubtype="4" fill="hold" nodeType="afterEffect">
                                  <p:stCondLst>
                                    <p:cond delay="0"/>
                                  </p:stCondLst>
                                  <p:childTnLst>
                                    <p:set>
                                      <p:cBhvr>
                                        <p:cTn id="32" dur="1" fill="hold">
                                          <p:stCondLst>
                                            <p:cond delay="0"/>
                                          </p:stCondLst>
                                        </p:cTn>
                                        <p:tgtEl>
                                          <p:spTgt spid="1087"/>
                                        </p:tgtEl>
                                        <p:attrNameLst>
                                          <p:attrName>style.visibility</p:attrName>
                                        </p:attrNameLst>
                                      </p:cBhvr>
                                      <p:to>
                                        <p:strVal val="visible"/>
                                      </p:to>
                                    </p:set>
                                    <p:animEffect transition="in" filter="wipe(down)">
                                      <p:cBhvr>
                                        <p:cTn id="33" dur="500"/>
                                        <p:tgtEl>
                                          <p:spTgt spid="1087"/>
                                        </p:tgtEl>
                                      </p:cBhvr>
                                    </p:animEffect>
                                  </p:childTnLst>
                                </p:cTn>
                              </p:par>
                            </p:childTnLst>
                          </p:cTn>
                        </p:par>
                        <p:par>
                          <p:cTn id="34" fill="hold">
                            <p:stCondLst>
                              <p:cond delay="3500"/>
                            </p:stCondLst>
                            <p:childTnLst>
                              <p:par>
                                <p:cTn id="35" presetID="53" presetClass="entr" presetSubtype="16" fill="hold" grpId="0" nodeType="afterEffect">
                                  <p:stCondLst>
                                    <p:cond delay="0"/>
                                  </p:stCondLst>
                                  <p:childTnLst>
                                    <p:set>
                                      <p:cBhvr>
                                        <p:cTn id="36" dur="1" fill="hold">
                                          <p:stCondLst>
                                            <p:cond delay="0"/>
                                          </p:stCondLst>
                                        </p:cTn>
                                        <p:tgtEl>
                                          <p:spTgt spid="1109">
                                            <p:txEl>
                                              <p:pRg st="0" end="0"/>
                                            </p:txEl>
                                          </p:spTgt>
                                        </p:tgtEl>
                                        <p:attrNameLst>
                                          <p:attrName>style.visibility</p:attrName>
                                        </p:attrNameLst>
                                      </p:cBhvr>
                                      <p:to>
                                        <p:strVal val="visible"/>
                                      </p:to>
                                    </p:set>
                                    <p:anim calcmode="lin" valueType="num">
                                      <p:cBhvr>
                                        <p:cTn id="37" dur="500" fill="hold"/>
                                        <p:tgtEl>
                                          <p:spTgt spid="1109">
                                            <p:txEl>
                                              <p:pRg st="0" end="0"/>
                                            </p:txEl>
                                          </p:spTgt>
                                        </p:tgtEl>
                                        <p:attrNameLst>
                                          <p:attrName>ppt_w</p:attrName>
                                        </p:attrNameLst>
                                      </p:cBhvr>
                                      <p:tavLst>
                                        <p:tav tm="0">
                                          <p:val>
                                            <p:fltVal val="0"/>
                                          </p:val>
                                        </p:tav>
                                        <p:tav tm="100000">
                                          <p:val>
                                            <p:strVal val="#ppt_w"/>
                                          </p:val>
                                        </p:tav>
                                      </p:tavLst>
                                    </p:anim>
                                    <p:anim calcmode="lin" valueType="num">
                                      <p:cBhvr>
                                        <p:cTn id="38" dur="500" fill="hold"/>
                                        <p:tgtEl>
                                          <p:spTgt spid="1109">
                                            <p:txEl>
                                              <p:pRg st="0" end="0"/>
                                            </p:txEl>
                                          </p:spTgt>
                                        </p:tgtEl>
                                        <p:attrNameLst>
                                          <p:attrName>ppt_h</p:attrName>
                                        </p:attrNameLst>
                                      </p:cBhvr>
                                      <p:tavLst>
                                        <p:tav tm="0">
                                          <p:val>
                                            <p:fltVal val="0"/>
                                          </p:val>
                                        </p:tav>
                                        <p:tav tm="100000">
                                          <p:val>
                                            <p:strVal val="#ppt_h"/>
                                          </p:val>
                                        </p:tav>
                                      </p:tavLst>
                                    </p:anim>
                                    <p:animEffect transition="in" filter="fade">
                                      <p:cBhvr>
                                        <p:cTn id="39" dur="500"/>
                                        <p:tgtEl>
                                          <p:spTgt spid="1109">
                                            <p:txEl>
                                              <p:pRg st="0" end="0"/>
                                            </p:txEl>
                                          </p:spTgt>
                                        </p:tgtEl>
                                      </p:cBhvr>
                                    </p:animEffect>
                                  </p:childTnLst>
                                </p:cTn>
                              </p:par>
                            </p:childTnLst>
                          </p:cTn>
                        </p:par>
                        <p:par>
                          <p:cTn id="40" fill="hold">
                            <p:stCondLst>
                              <p:cond delay="4000"/>
                            </p:stCondLst>
                            <p:childTnLst>
                              <p:par>
                                <p:cTn id="41" presetID="22" presetClass="entr" presetSubtype="4" fill="hold" nodeType="afterEffect">
                                  <p:stCondLst>
                                    <p:cond delay="0"/>
                                  </p:stCondLst>
                                  <p:childTnLst>
                                    <p:set>
                                      <p:cBhvr>
                                        <p:cTn id="42" dur="1" fill="hold">
                                          <p:stCondLst>
                                            <p:cond delay="0"/>
                                          </p:stCondLst>
                                        </p:cTn>
                                        <p:tgtEl>
                                          <p:spTgt spid="1098"/>
                                        </p:tgtEl>
                                        <p:attrNameLst>
                                          <p:attrName>style.visibility</p:attrName>
                                        </p:attrNameLst>
                                      </p:cBhvr>
                                      <p:to>
                                        <p:strVal val="visible"/>
                                      </p:to>
                                    </p:set>
                                    <p:animEffect transition="in" filter="wipe(down)">
                                      <p:cBhvr>
                                        <p:cTn id="43" dur="500"/>
                                        <p:tgtEl>
                                          <p:spTgt spid="1098"/>
                                        </p:tgtEl>
                                      </p:cBhvr>
                                    </p:animEffect>
                                  </p:childTnLst>
                                </p:cTn>
                              </p:par>
                            </p:childTnLst>
                          </p:cTn>
                        </p:par>
                        <p:par>
                          <p:cTn id="44" fill="hold">
                            <p:stCondLst>
                              <p:cond delay="4500"/>
                            </p:stCondLst>
                            <p:childTnLst>
                              <p:par>
                                <p:cTn id="45" presetID="22" presetClass="entr" presetSubtype="4" fill="hold" nodeType="afterEffect">
                                  <p:stCondLst>
                                    <p:cond delay="0"/>
                                  </p:stCondLst>
                                  <p:childTnLst>
                                    <p:set>
                                      <p:cBhvr>
                                        <p:cTn id="46" dur="1" fill="hold">
                                          <p:stCondLst>
                                            <p:cond delay="0"/>
                                          </p:stCondLst>
                                        </p:cTn>
                                        <p:tgtEl>
                                          <p:spTgt spid="1088"/>
                                        </p:tgtEl>
                                        <p:attrNameLst>
                                          <p:attrName>style.visibility</p:attrName>
                                        </p:attrNameLst>
                                      </p:cBhvr>
                                      <p:to>
                                        <p:strVal val="visible"/>
                                      </p:to>
                                    </p:set>
                                    <p:animEffect transition="in" filter="wipe(down)">
                                      <p:cBhvr>
                                        <p:cTn id="47" dur="500"/>
                                        <p:tgtEl>
                                          <p:spTgt spid="1088"/>
                                        </p:tgtEl>
                                      </p:cBhvr>
                                    </p:animEffect>
                                  </p:childTnLst>
                                </p:cTn>
                              </p:par>
                            </p:childTnLst>
                          </p:cTn>
                        </p:par>
                        <p:par>
                          <p:cTn id="48" fill="hold">
                            <p:stCondLst>
                              <p:cond delay="5000"/>
                            </p:stCondLst>
                            <p:childTnLst>
                              <p:par>
                                <p:cTn id="49" presetID="53" presetClass="entr" presetSubtype="16" fill="hold" grpId="0" nodeType="afterEffect">
                                  <p:stCondLst>
                                    <p:cond delay="0"/>
                                  </p:stCondLst>
                                  <p:childTnLst>
                                    <p:set>
                                      <p:cBhvr>
                                        <p:cTn id="50" dur="1" fill="hold">
                                          <p:stCondLst>
                                            <p:cond delay="0"/>
                                          </p:stCondLst>
                                        </p:cTn>
                                        <p:tgtEl>
                                          <p:spTgt spid="1111">
                                            <p:txEl>
                                              <p:pRg st="0" end="0"/>
                                            </p:txEl>
                                          </p:spTgt>
                                        </p:tgtEl>
                                        <p:attrNameLst>
                                          <p:attrName>style.visibility</p:attrName>
                                        </p:attrNameLst>
                                      </p:cBhvr>
                                      <p:to>
                                        <p:strVal val="visible"/>
                                      </p:to>
                                    </p:set>
                                    <p:anim calcmode="lin" valueType="num">
                                      <p:cBhvr>
                                        <p:cTn id="51" dur="500" fill="hold"/>
                                        <p:tgtEl>
                                          <p:spTgt spid="1111">
                                            <p:txEl>
                                              <p:pRg st="0" end="0"/>
                                            </p:txEl>
                                          </p:spTgt>
                                        </p:tgtEl>
                                        <p:attrNameLst>
                                          <p:attrName>ppt_w</p:attrName>
                                        </p:attrNameLst>
                                      </p:cBhvr>
                                      <p:tavLst>
                                        <p:tav tm="0">
                                          <p:val>
                                            <p:fltVal val="0"/>
                                          </p:val>
                                        </p:tav>
                                        <p:tav tm="100000">
                                          <p:val>
                                            <p:strVal val="#ppt_w"/>
                                          </p:val>
                                        </p:tav>
                                      </p:tavLst>
                                    </p:anim>
                                    <p:anim calcmode="lin" valueType="num">
                                      <p:cBhvr>
                                        <p:cTn id="52" dur="500" fill="hold"/>
                                        <p:tgtEl>
                                          <p:spTgt spid="1111">
                                            <p:txEl>
                                              <p:pRg st="0" end="0"/>
                                            </p:txEl>
                                          </p:spTgt>
                                        </p:tgtEl>
                                        <p:attrNameLst>
                                          <p:attrName>ppt_h</p:attrName>
                                        </p:attrNameLst>
                                      </p:cBhvr>
                                      <p:tavLst>
                                        <p:tav tm="0">
                                          <p:val>
                                            <p:fltVal val="0"/>
                                          </p:val>
                                        </p:tav>
                                        <p:tav tm="100000">
                                          <p:val>
                                            <p:strVal val="#ppt_h"/>
                                          </p:val>
                                        </p:tav>
                                      </p:tavLst>
                                    </p:anim>
                                    <p:animEffect transition="in" filter="fade">
                                      <p:cBhvr>
                                        <p:cTn id="53" dur="500"/>
                                        <p:tgtEl>
                                          <p:spTgt spid="1111">
                                            <p:txEl>
                                              <p:pRg st="0" end="0"/>
                                            </p:txEl>
                                          </p:spTgt>
                                        </p:tgtEl>
                                      </p:cBhvr>
                                    </p:animEffect>
                                  </p:childTnLst>
                                </p:cTn>
                              </p:par>
                            </p:childTnLst>
                          </p:cTn>
                        </p:par>
                        <p:par>
                          <p:cTn id="54" fill="hold">
                            <p:stCondLst>
                              <p:cond delay="5500"/>
                            </p:stCondLst>
                            <p:childTnLst>
                              <p:par>
                                <p:cTn id="55" presetID="22" presetClass="entr" presetSubtype="4" fill="hold" nodeType="afterEffect">
                                  <p:stCondLst>
                                    <p:cond delay="0"/>
                                  </p:stCondLst>
                                  <p:childTnLst>
                                    <p:set>
                                      <p:cBhvr>
                                        <p:cTn id="56" dur="1" fill="hold">
                                          <p:stCondLst>
                                            <p:cond delay="0"/>
                                          </p:stCondLst>
                                        </p:cTn>
                                        <p:tgtEl>
                                          <p:spTgt spid="1101"/>
                                        </p:tgtEl>
                                        <p:attrNameLst>
                                          <p:attrName>style.visibility</p:attrName>
                                        </p:attrNameLst>
                                      </p:cBhvr>
                                      <p:to>
                                        <p:strVal val="visible"/>
                                      </p:to>
                                    </p:set>
                                    <p:animEffect transition="in" filter="wipe(down)">
                                      <p:cBhvr>
                                        <p:cTn id="57" dur="500"/>
                                        <p:tgtEl>
                                          <p:spTgt spid="1101"/>
                                        </p:tgtEl>
                                      </p:cBhvr>
                                    </p:animEffect>
                                  </p:childTnLst>
                                </p:cTn>
                              </p:par>
                            </p:childTnLst>
                          </p:cTn>
                        </p:par>
                        <p:par>
                          <p:cTn id="58" fill="hold">
                            <p:stCondLst>
                              <p:cond delay="6000"/>
                            </p:stCondLst>
                            <p:childTnLst>
                              <p:par>
                                <p:cTn id="59" presetID="22" presetClass="entr" presetSubtype="4" fill="hold" nodeType="afterEffect">
                                  <p:stCondLst>
                                    <p:cond delay="0"/>
                                  </p:stCondLst>
                                  <p:childTnLst>
                                    <p:set>
                                      <p:cBhvr>
                                        <p:cTn id="60" dur="1" fill="hold">
                                          <p:stCondLst>
                                            <p:cond delay="0"/>
                                          </p:stCondLst>
                                        </p:cTn>
                                        <p:tgtEl>
                                          <p:spTgt spid="1089"/>
                                        </p:tgtEl>
                                        <p:attrNameLst>
                                          <p:attrName>style.visibility</p:attrName>
                                        </p:attrNameLst>
                                      </p:cBhvr>
                                      <p:to>
                                        <p:strVal val="visible"/>
                                      </p:to>
                                    </p:set>
                                    <p:animEffect transition="in" filter="wipe(down)">
                                      <p:cBhvr>
                                        <p:cTn id="61" dur="500"/>
                                        <p:tgtEl>
                                          <p:spTgt spid="1089"/>
                                        </p:tgtEl>
                                      </p:cBhvr>
                                    </p:animEffect>
                                  </p:childTnLst>
                                </p:cTn>
                              </p:par>
                            </p:childTnLst>
                          </p:cTn>
                        </p:par>
                        <p:par>
                          <p:cTn id="62" fill="hold">
                            <p:stCondLst>
                              <p:cond delay="6500"/>
                            </p:stCondLst>
                            <p:childTnLst>
                              <p:par>
                                <p:cTn id="63" presetID="53" presetClass="entr" presetSubtype="16" fill="hold" grpId="0" nodeType="afterEffect">
                                  <p:stCondLst>
                                    <p:cond delay="0"/>
                                  </p:stCondLst>
                                  <p:childTnLst>
                                    <p:set>
                                      <p:cBhvr>
                                        <p:cTn id="64" dur="1" fill="hold">
                                          <p:stCondLst>
                                            <p:cond delay="0"/>
                                          </p:stCondLst>
                                        </p:cTn>
                                        <p:tgtEl>
                                          <p:spTgt spid="1107">
                                            <p:txEl>
                                              <p:pRg st="0" end="0"/>
                                            </p:txEl>
                                          </p:spTgt>
                                        </p:tgtEl>
                                        <p:attrNameLst>
                                          <p:attrName>style.visibility</p:attrName>
                                        </p:attrNameLst>
                                      </p:cBhvr>
                                      <p:to>
                                        <p:strVal val="visible"/>
                                      </p:to>
                                    </p:set>
                                    <p:anim calcmode="lin" valueType="num">
                                      <p:cBhvr>
                                        <p:cTn id="65" dur="500" fill="hold"/>
                                        <p:tgtEl>
                                          <p:spTgt spid="1107">
                                            <p:txEl>
                                              <p:pRg st="0" end="0"/>
                                            </p:txEl>
                                          </p:spTgt>
                                        </p:tgtEl>
                                        <p:attrNameLst>
                                          <p:attrName>ppt_w</p:attrName>
                                        </p:attrNameLst>
                                      </p:cBhvr>
                                      <p:tavLst>
                                        <p:tav tm="0">
                                          <p:val>
                                            <p:fltVal val="0"/>
                                          </p:val>
                                        </p:tav>
                                        <p:tav tm="100000">
                                          <p:val>
                                            <p:strVal val="#ppt_w"/>
                                          </p:val>
                                        </p:tav>
                                      </p:tavLst>
                                    </p:anim>
                                    <p:anim calcmode="lin" valueType="num">
                                      <p:cBhvr>
                                        <p:cTn id="66" dur="500" fill="hold"/>
                                        <p:tgtEl>
                                          <p:spTgt spid="1107">
                                            <p:txEl>
                                              <p:pRg st="0" end="0"/>
                                            </p:txEl>
                                          </p:spTgt>
                                        </p:tgtEl>
                                        <p:attrNameLst>
                                          <p:attrName>ppt_h</p:attrName>
                                        </p:attrNameLst>
                                      </p:cBhvr>
                                      <p:tavLst>
                                        <p:tav tm="0">
                                          <p:val>
                                            <p:fltVal val="0"/>
                                          </p:val>
                                        </p:tav>
                                        <p:tav tm="100000">
                                          <p:val>
                                            <p:strVal val="#ppt_h"/>
                                          </p:val>
                                        </p:tav>
                                      </p:tavLst>
                                    </p:anim>
                                    <p:animEffect transition="in" filter="fade">
                                      <p:cBhvr>
                                        <p:cTn id="67" dur="500"/>
                                        <p:tgtEl>
                                          <p:spTgt spid="1107">
                                            <p:txEl>
                                              <p:pRg st="0" end="0"/>
                                            </p:txEl>
                                          </p:spTgt>
                                        </p:tgtEl>
                                      </p:cBhvr>
                                    </p:animEffect>
                                  </p:childTnLst>
                                </p:cTn>
                              </p:par>
                            </p:childTnLst>
                          </p:cTn>
                        </p:par>
                        <p:par>
                          <p:cTn id="68" fill="hold">
                            <p:stCondLst>
                              <p:cond delay="7000"/>
                            </p:stCondLst>
                            <p:childTnLst>
                              <p:par>
                                <p:cTn id="69" presetID="22" presetClass="entr" presetSubtype="4" fill="hold" nodeType="afterEffect">
                                  <p:stCondLst>
                                    <p:cond delay="0"/>
                                  </p:stCondLst>
                                  <p:childTnLst>
                                    <p:set>
                                      <p:cBhvr>
                                        <p:cTn id="70" dur="1" fill="hold">
                                          <p:stCondLst>
                                            <p:cond delay="0"/>
                                          </p:stCondLst>
                                        </p:cTn>
                                        <p:tgtEl>
                                          <p:spTgt spid="4"/>
                                        </p:tgtEl>
                                        <p:attrNameLst>
                                          <p:attrName>style.visibility</p:attrName>
                                        </p:attrNameLst>
                                      </p:cBhvr>
                                      <p:to>
                                        <p:strVal val="visible"/>
                                      </p:to>
                                    </p:set>
                                    <p:animEffect transition="in" filter="wipe(down)">
                                      <p:cBhvr>
                                        <p:cTn id="71" dur="500"/>
                                        <p:tgtEl>
                                          <p:spTgt spid="4"/>
                                        </p:tgtEl>
                                      </p:cBhvr>
                                    </p:animEffect>
                                  </p:childTnLst>
                                </p:cTn>
                              </p:par>
                            </p:childTnLst>
                          </p:cTn>
                        </p:par>
                        <p:par>
                          <p:cTn id="72" fill="hold">
                            <p:stCondLst>
                              <p:cond delay="7500"/>
                            </p:stCondLst>
                            <p:childTnLst>
                              <p:par>
                                <p:cTn id="73" presetID="22" presetClass="entr" presetSubtype="4" fill="hold" nodeType="afterEffect">
                                  <p:stCondLst>
                                    <p:cond delay="0"/>
                                  </p:stCondLst>
                                  <p:childTnLst>
                                    <p:set>
                                      <p:cBhvr>
                                        <p:cTn id="74" dur="1" fill="hold">
                                          <p:stCondLst>
                                            <p:cond delay="0"/>
                                          </p:stCondLst>
                                        </p:cTn>
                                        <p:tgtEl>
                                          <p:spTgt spid="3"/>
                                        </p:tgtEl>
                                        <p:attrNameLst>
                                          <p:attrName>style.visibility</p:attrName>
                                        </p:attrNameLst>
                                      </p:cBhvr>
                                      <p:to>
                                        <p:strVal val="visible"/>
                                      </p:to>
                                    </p:set>
                                    <p:animEffect transition="in" filter="wipe(down)">
                                      <p:cBhvr>
                                        <p:cTn id="75" dur="500"/>
                                        <p:tgtEl>
                                          <p:spTgt spid="3"/>
                                        </p:tgtEl>
                                      </p:cBhvr>
                                    </p:animEffect>
                                  </p:childTnLst>
                                </p:cTn>
                              </p:par>
                            </p:childTnLst>
                          </p:cTn>
                        </p:par>
                        <p:par>
                          <p:cTn id="76" fill="hold">
                            <p:stCondLst>
                              <p:cond delay="8000"/>
                            </p:stCondLst>
                            <p:childTnLst>
                              <p:par>
                                <p:cTn id="77" presetID="53" presetClass="entr" presetSubtype="16" fill="hold" grpId="0" nodeType="afterEffect">
                                  <p:stCondLst>
                                    <p:cond delay="0"/>
                                  </p:stCondLst>
                                  <p:childTnLst>
                                    <p:set>
                                      <p:cBhvr>
                                        <p:cTn id="78" dur="1" fill="hold">
                                          <p:stCondLst>
                                            <p:cond delay="0"/>
                                          </p:stCondLst>
                                        </p:cTn>
                                        <p:tgtEl>
                                          <p:spTgt spid="7"/>
                                        </p:tgtEl>
                                        <p:attrNameLst>
                                          <p:attrName>style.visibility</p:attrName>
                                        </p:attrNameLst>
                                      </p:cBhvr>
                                      <p:to>
                                        <p:strVal val="visible"/>
                                      </p:to>
                                    </p:set>
                                    <p:anim calcmode="lin" valueType="num">
                                      <p:cBhvr>
                                        <p:cTn id="79" dur="500" fill="hold"/>
                                        <p:tgtEl>
                                          <p:spTgt spid="7"/>
                                        </p:tgtEl>
                                        <p:attrNameLst>
                                          <p:attrName>ppt_w</p:attrName>
                                        </p:attrNameLst>
                                      </p:cBhvr>
                                      <p:tavLst>
                                        <p:tav tm="0">
                                          <p:val>
                                            <p:fltVal val="0"/>
                                          </p:val>
                                        </p:tav>
                                        <p:tav tm="100000">
                                          <p:val>
                                            <p:strVal val="#ppt_w"/>
                                          </p:val>
                                        </p:tav>
                                      </p:tavLst>
                                    </p:anim>
                                    <p:anim calcmode="lin" valueType="num">
                                      <p:cBhvr>
                                        <p:cTn id="80" dur="500" fill="hold"/>
                                        <p:tgtEl>
                                          <p:spTgt spid="7"/>
                                        </p:tgtEl>
                                        <p:attrNameLst>
                                          <p:attrName>ppt_h</p:attrName>
                                        </p:attrNameLst>
                                      </p:cBhvr>
                                      <p:tavLst>
                                        <p:tav tm="0">
                                          <p:val>
                                            <p:fltVal val="0"/>
                                          </p:val>
                                        </p:tav>
                                        <p:tav tm="100000">
                                          <p:val>
                                            <p:strVal val="#ppt_h"/>
                                          </p:val>
                                        </p:tav>
                                      </p:tavLst>
                                    </p:anim>
                                    <p:animEffect transition="in" filter="fade">
                                      <p:cBhvr>
                                        <p:cTn id="8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0" grpId="0"/>
      <p:bldP spid="1105" grpId="0" build="p"/>
      <p:bldP spid="1107" grpId="0" build="p"/>
      <p:bldP spid="1109" grpId="0" build="p"/>
      <p:bldP spid="1111" grpId="0" build="p"/>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0"/>
        <p:cNvGrpSpPr/>
        <p:nvPr/>
      </p:nvGrpSpPr>
      <p:grpSpPr>
        <a:xfrm>
          <a:off x="0" y="0"/>
          <a:ext cx="0" cy="0"/>
          <a:chOff x="0" y="0"/>
          <a:chExt cx="0" cy="0"/>
        </a:xfrm>
      </p:grpSpPr>
      <p:pic>
        <p:nvPicPr>
          <p:cNvPr id="2" name="Picture 2">
            <a:extLst>
              <a:ext uri="{FF2B5EF4-FFF2-40B4-BE49-F238E27FC236}">
                <a16:creationId xmlns:a16="http://schemas.microsoft.com/office/drawing/2014/main" id="{4D1A51C1-6AE8-4116-D9A5-9E8116F045B0}"/>
              </a:ext>
            </a:extLst>
          </p:cNvPr>
          <p:cNvPicPr>
            <a:picLocks noChangeAspect="1" noChangeArrowheads="1"/>
          </p:cNvPicPr>
          <p:nvPr/>
        </p:nvPicPr>
        <p:blipFill>
          <a:blip r:embed="rId3">
            <a:alphaModFix amt="50000"/>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81" name="Google Shape;1081;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SENTIMENT </a:t>
            </a:r>
            <a:r>
              <a:rPr lang="en">
                <a:solidFill>
                  <a:schemeClr val="accent3"/>
                </a:solidFill>
              </a:rPr>
              <a:t>ANALYSIS</a:t>
            </a:r>
            <a:endParaRPr>
              <a:solidFill>
                <a:schemeClr val="accent3"/>
              </a:solidFill>
            </a:endParaRPr>
          </a:p>
        </p:txBody>
      </p:sp>
      <p:sp>
        <p:nvSpPr>
          <p:cNvPr id="6" name="Google Shape;466;p26">
            <a:extLst>
              <a:ext uri="{FF2B5EF4-FFF2-40B4-BE49-F238E27FC236}">
                <a16:creationId xmlns:a16="http://schemas.microsoft.com/office/drawing/2014/main" id="{03058A9B-B352-F0A8-4618-76FFC59B8EF5}"/>
              </a:ext>
            </a:extLst>
          </p:cNvPr>
          <p:cNvSpPr txBox="1">
            <a:spLocks/>
          </p:cNvSpPr>
          <p:nvPr/>
        </p:nvSpPr>
        <p:spPr>
          <a:xfrm>
            <a:off x="0" y="5472965"/>
            <a:ext cx="7866900" cy="3786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2"/>
            <a:r>
              <a:rPr lang="en-US"/>
              <a:t>Sentiment Analysis Method:</a:t>
            </a:r>
          </a:p>
          <a:p>
            <a:pPr marL="285750" lvl="2" indent="-285750">
              <a:buClr>
                <a:schemeClr val="lt1"/>
              </a:buClr>
              <a:buSzPts val="1200"/>
              <a:buFont typeface="Courier New" panose="02070309020205020404" pitchFamily="49" charset="0"/>
              <a:buChar char="o"/>
            </a:pPr>
            <a:r>
              <a:rPr lang="en-US" err="1"/>
              <a:t>TextBlob</a:t>
            </a:r>
            <a:r>
              <a:rPr lang="en-US"/>
              <a:t> library with </a:t>
            </a:r>
            <a:r>
              <a:rPr lang="en-US" err="1"/>
              <a:t>PatternAnalyzer</a:t>
            </a:r>
            <a:r>
              <a:rPr lang="en-US"/>
              <a:t> for efficiency in handling formal text</a:t>
            </a:r>
          </a:p>
          <a:p>
            <a:pPr marL="285750" lvl="2" indent="-285750">
              <a:buClr>
                <a:schemeClr val="lt1"/>
              </a:buClr>
              <a:buSzPts val="1200"/>
              <a:buFont typeface="Courier New" panose="02070309020205020404" pitchFamily="49" charset="0"/>
              <a:buChar char="o"/>
            </a:pPr>
            <a:r>
              <a:rPr lang="en-US"/>
              <a:t>Positive if score &gt; 0, Negative if score &lt; 0</a:t>
            </a:r>
          </a:p>
          <a:p>
            <a:pPr marL="457200" indent="-304800">
              <a:buClr>
                <a:schemeClr val="lt1"/>
              </a:buClr>
              <a:buSzPts val="1200"/>
              <a:buFont typeface="Arial" panose="020B0604020202020204" pitchFamily="34" charset="0"/>
              <a:buChar char="•"/>
            </a:pPr>
            <a:endParaRPr lang="en-US"/>
          </a:p>
          <a:p>
            <a:pPr>
              <a:buClr>
                <a:schemeClr val="lt1"/>
              </a:buClr>
              <a:buSzPts val="1200"/>
            </a:pPr>
            <a:r>
              <a:rPr lang="en-US"/>
              <a:t>Observations and Challenges:</a:t>
            </a:r>
          </a:p>
          <a:p>
            <a:pPr marL="285750" indent="-285750">
              <a:buClr>
                <a:schemeClr val="lt1"/>
              </a:buClr>
              <a:buSzPts val="1200"/>
              <a:buFont typeface="Courier New" panose="02070309020205020404" pitchFamily="49" charset="0"/>
              <a:buChar char="o"/>
            </a:pPr>
            <a:r>
              <a:rPr lang="en-US"/>
              <a:t>Positive sentiment dominant.</a:t>
            </a:r>
          </a:p>
          <a:p>
            <a:pPr marL="285750" indent="-285750">
              <a:buClr>
                <a:schemeClr val="lt1"/>
              </a:buClr>
              <a:buSzPts val="1200"/>
              <a:buFont typeface="Courier New" panose="02070309020205020404" pitchFamily="49" charset="0"/>
              <a:buChar char="o"/>
            </a:pPr>
            <a:r>
              <a:rPr lang="en-US"/>
              <a:t>Challenges with informal language and sarcasm.</a:t>
            </a:r>
          </a:p>
          <a:p>
            <a:pPr marL="285750" indent="-285750">
              <a:buClr>
                <a:schemeClr val="lt1"/>
              </a:buClr>
              <a:buSzPts val="1200"/>
              <a:buFont typeface="Courier New" panose="02070309020205020404" pitchFamily="49" charset="0"/>
              <a:buChar char="o"/>
            </a:pPr>
            <a:r>
              <a:rPr lang="en-US"/>
              <a:t>Abbreviations like 'fab' affecting accuracy.</a:t>
            </a:r>
          </a:p>
          <a:p>
            <a:pPr>
              <a:buClr>
                <a:schemeClr val="lt1"/>
              </a:buClr>
              <a:buSzPts val="1200"/>
            </a:pPr>
            <a:endParaRPr lang="en-US"/>
          </a:p>
          <a:p>
            <a:pPr>
              <a:buClr>
                <a:schemeClr val="lt1"/>
              </a:buClr>
              <a:buSzPts val="1200"/>
            </a:pPr>
            <a:r>
              <a:rPr lang="en-US"/>
              <a:t>Accuracy Evaluation:</a:t>
            </a:r>
          </a:p>
          <a:p>
            <a:pPr marL="285750" indent="-285750">
              <a:buClr>
                <a:schemeClr val="lt1"/>
              </a:buClr>
              <a:buSzPts val="1200"/>
              <a:buFont typeface="Courier New" panose="02070309020205020404" pitchFamily="49" charset="0"/>
              <a:buChar char="o"/>
            </a:pPr>
            <a:r>
              <a:rPr lang="en-US"/>
              <a:t>Manual review of 100 random comments per sentiment class.</a:t>
            </a:r>
          </a:p>
          <a:p>
            <a:pPr marL="285750" indent="-285750">
              <a:buClr>
                <a:schemeClr val="lt1"/>
              </a:buClr>
              <a:buSzPts val="1200"/>
              <a:buFont typeface="Courier New" panose="02070309020205020404" pitchFamily="49" charset="0"/>
              <a:buChar char="o"/>
            </a:pPr>
            <a:r>
              <a:rPr lang="en-US"/>
              <a:t>Neutral sentiment class: 60% accuracy.</a:t>
            </a:r>
          </a:p>
          <a:p>
            <a:pPr marL="285750" indent="-285750">
              <a:buClr>
                <a:schemeClr val="lt1"/>
              </a:buClr>
              <a:buSzPts val="1200"/>
              <a:buFont typeface="Courier New" panose="02070309020205020404" pitchFamily="49" charset="0"/>
              <a:buChar char="o"/>
            </a:pPr>
            <a:r>
              <a:rPr lang="en-US"/>
              <a:t>Positive sentiment class: 80% accuracy.</a:t>
            </a:r>
          </a:p>
          <a:p>
            <a:pPr marL="285750" indent="-285750">
              <a:buClr>
                <a:schemeClr val="lt1"/>
              </a:buClr>
              <a:buSzPts val="1200"/>
              <a:buFont typeface="Courier New" panose="02070309020205020404" pitchFamily="49" charset="0"/>
              <a:buChar char="o"/>
            </a:pPr>
            <a:r>
              <a:rPr lang="en-US"/>
              <a:t>Negative sentiment class: 100% accuracy.</a:t>
            </a:r>
          </a:p>
        </p:txBody>
      </p:sp>
      <p:sp>
        <p:nvSpPr>
          <p:cNvPr id="9" name="Google Shape;467;p26">
            <a:extLst>
              <a:ext uri="{FF2B5EF4-FFF2-40B4-BE49-F238E27FC236}">
                <a16:creationId xmlns:a16="http://schemas.microsoft.com/office/drawing/2014/main" id="{FFC07B26-73F4-052F-1684-9545C3C98BE4}"/>
              </a:ext>
            </a:extLst>
          </p:cNvPr>
          <p:cNvSpPr txBox="1">
            <a:spLocks/>
          </p:cNvSpPr>
          <p:nvPr/>
        </p:nvSpPr>
        <p:spPr>
          <a:xfrm>
            <a:off x="197185" y="-618365"/>
            <a:ext cx="47277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4800"/>
              <a:buFont typeface="Share Tech"/>
              <a:buNone/>
              <a:defRPr sz="72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4800"/>
              <a:buFont typeface="Share Tech"/>
              <a:buNone/>
              <a:defRPr sz="4800" b="0" i="0" u="none" strike="noStrike" cap="none">
                <a:solidFill>
                  <a:schemeClr val="lt1"/>
                </a:solidFill>
                <a:latin typeface="Share Tech"/>
                <a:ea typeface="Share Tech"/>
                <a:cs typeface="Share Tech"/>
                <a:sym typeface="Share Tech"/>
              </a:defRPr>
            </a:lvl9pPr>
          </a:lstStyle>
          <a:p>
            <a:pPr algn="l"/>
            <a:r>
              <a:rPr lang="en-US" sz="3000"/>
              <a:t>Sentiment analysis</a:t>
            </a:r>
          </a:p>
        </p:txBody>
      </p:sp>
    </p:spTree>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pic>
        <p:nvPicPr>
          <p:cNvPr id="2" name="Picture 2">
            <a:extLst>
              <a:ext uri="{FF2B5EF4-FFF2-40B4-BE49-F238E27FC236}">
                <a16:creationId xmlns:a16="http://schemas.microsoft.com/office/drawing/2014/main" id="{7E236E7D-B92C-59B8-E237-FC86547189E8}"/>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29827"/>
          <a:stretch/>
        </p:blipFill>
        <p:spPr bwMode="auto">
          <a:xfrm>
            <a:off x="0" y="2571750"/>
            <a:ext cx="9144000" cy="3609340"/>
          </a:xfrm>
          <a:prstGeom prst="rect">
            <a:avLst/>
          </a:prstGeom>
          <a:noFill/>
          <a:extLst>
            <a:ext uri="{909E8E84-426E-40DD-AFC4-6F175D3DCCD1}">
              <a14:hiddenFill xmlns:a14="http://schemas.microsoft.com/office/drawing/2010/main">
                <a:solidFill>
                  <a:srgbClr val="FFFFFF"/>
                </a:solidFill>
              </a14:hiddenFill>
            </a:ext>
          </a:extLst>
        </p:spPr>
      </p:pic>
      <p:sp>
        <p:nvSpPr>
          <p:cNvPr id="467" name="Google Shape;467;p26"/>
          <p:cNvSpPr txBox="1">
            <a:spLocks noGrp="1"/>
          </p:cNvSpPr>
          <p:nvPr>
            <p:ph type="ctrTitle"/>
          </p:nvPr>
        </p:nvSpPr>
        <p:spPr>
          <a:xfrm>
            <a:off x="207345" y="1830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Sentiment analysis</a:t>
            </a:r>
            <a:endParaRPr/>
          </a:p>
        </p:txBody>
      </p:sp>
      <p:sp>
        <p:nvSpPr>
          <p:cNvPr id="9" name="Google Shape;466;p26">
            <a:extLst>
              <a:ext uri="{FF2B5EF4-FFF2-40B4-BE49-F238E27FC236}">
                <a16:creationId xmlns:a16="http://schemas.microsoft.com/office/drawing/2014/main" id="{E2083230-F531-94C8-1DE0-7AB1721BACA4}"/>
              </a:ext>
            </a:extLst>
          </p:cNvPr>
          <p:cNvSpPr txBox="1">
            <a:spLocks/>
          </p:cNvSpPr>
          <p:nvPr/>
        </p:nvSpPr>
        <p:spPr>
          <a:xfrm>
            <a:off x="207345" y="649062"/>
            <a:ext cx="3023536" cy="431136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2"/>
            <a:r>
              <a:rPr lang="en-US" sz="1200" b="1">
                <a:solidFill>
                  <a:schemeClr val="bg1"/>
                </a:solidFill>
                <a:latin typeface="Maven Pro" panose="020B0604020202020204" charset="0"/>
              </a:rPr>
              <a:t>Sentiment Analysis Method:</a:t>
            </a:r>
          </a:p>
          <a:p>
            <a:pPr marL="285750" lvl="2" indent="-285750">
              <a:buClr>
                <a:schemeClr val="lt1"/>
              </a:buClr>
              <a:buSzPts val="1200"/>
              <a:buFont typeface="Courier New" panose="02070309020205020404" pitchFamily="49" charset="0"/>
              <a:buChar char="o"/>
            </a:pPr>
            <a:r>
              <a:rPr lang="en-US" sz="1200" err="1">
                <a:solidFill>
                  <a:schemeClr val="bg1"/>
                </a:solidFill>
                <a:latin typeface="Maven Pro" panose="020B0604020202020204" charset="0"/>
              </a:rPr>
              <a:t>TextBlob</a:t>
            </a:r>
            <a:r>
              <a:rPr lang="en-US" sz="1200">
                <a:solidFill>
                  <a:schemeClr val="bg1"/>
                </a:solidFill>
                <a:latin typeface="Maven Pro" panose="020B0604020202020204" charset="0"/>
              </a:rPr>
              <a:t> library with </a:t>
            </a:r>
            <a:r>
              <a:rPr lang="en-US" sz="1200" err="1">
                <a:solidFill>
                  <a:schemeClr val="bg1"/>
                </a:solidFill>
                <a:latin typeface="Maven Pro" panose="020B0604020202020204" charset="0"/>
              </a:rPr>
              <a:t>PatternAnalyzer</a:t>
            </a:r>
            <a:r>
              <a:rPr lang="en-US" sz="1200">
                <a:solidFill>
                  <a:schemeClr val="bg1"/>
                </a:solidFill>
                <a:latin typeface="Maven Pro" panose="020B0604020202020204" charset="0"/>
              </a:rPr>
              <a:t> for efficiency in handling formal text</a:t>
            </a:r>
          </a:p>
          <a:p>
            <a:pPr marL="285750" lvl="2"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Positive if score &gt; 0, Negative if score &lt; 0</a:t>
            </a:r>
          </a:p>
          <a:p>
            <a:pPr marL="457200" indent="-304800">
              <a:buClr>
                <a:schemeClr val="lt1"/>
              </a:buClr>
              <a:buSzPts val="1200"/>
              <a:buFont typeface="Arial" panose="020B0604020202020204" pitchFamily="34" charset="0"/>
              <a:buChar char="•"/>
            </a:pPr>
            <a:endParaRPr lang="en-US" sz="1200">
              <a:solidFill>
                <a:schemeClr val="bg1"/>
              </a:solidFill>
              <a:latin typeface="Maven Pro" panose="020B0604020202020204" charset="0"/>
            </a:endParaRPr>
          </a:p>
        </p:txBody>
      </p:sp>
      <p:sp>
        <p:nvSpPr>
          <p:cNvPr id="3" name="Google Shape;466;p26">
            <a:extLst>
              <a:ext uri="{FF2B5EF4-FFF2-40B4-BE49-F238E27FC236}">
                <a16:creationId xmlns:a16="http://schemas.microsoft.com/office/drawing/2014/main" id="{085F35B4-FE05-230A-787C-A6C6AF7ECD3B}"/>
              </a:ext>
            </a:extLst>
          </p:cNvPr>
          <p:cNvSpPr txBox="1">
            <a:spLocks/>
          </p:cNvSpPr>
          <p:nvPr/>
        </p:nvSpPr>
        <p:spPr>
          <a:xfrm>
            <a:off x="3387425" y="649061"/>
            <a:ext cx="3023536" cy="431136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lt1"/>
              </a:buClr>
              <a:buSzPts val="1200"/>
            </a:pPr>
            <a:r>
              <a:rPr lang="en-US" sz="1200" b="1">
                <a:solidFill>
                  <a:schemeClr val="bg1"/>
                </a:solidFill>
                <a:latin typeface="Maven Pro" panose="020B0604020202020204" charset="0"/>
              </a:rPr>
              <a:t>Observations and Challenges:</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Positive sentiment dominant.</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Challenges with informal language and sarcasm</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Abbreviations like 'fab' affecting accuracy</a:t>
            </a:r>
          </a:p>
        </p:txBody>
      </p:sp>
      <p:sp>
        <p:nvSpPr>
          <p:cNvPr id="4" name="Google Shape;466;p26">
            <a:extLst>
              <a:ext uri="{FF2B5EF4-FFF2-40B4-BE49-F238E27FC236}">
                <a16:creationId xmlns:a16="http://schemas.microsoft.com/office/drawing/2014/main" id="{DE403C80-CE82-D6A8-F2F4-9A188907CB3B}"/>
              </a:ext>
            </a:extLst>
          </p:cNvPr>
          <p:cNvSpPr txBox="1">
            <a:spLocks/>
          </p:cNvSpPr>
          <p:nvPr/>
        </p:nvSpPr>
        <p:spPr>
          <a:xfrm>
            <a:off x="6567505" y="649061"/>
            <a:ext cx="3023536" cy="431136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lt1"/>
              </a:buClr>
              <a:buSzPts val="1200"/>
            </a:pPr>
            <a:r>
              <a:rPr lang="en-US" sz="1200" b="1">
                <a:solidFill>
                  <a:schemeClr val="bg1"/>
                </a:solidFill>
                <a:latin typeface="Maven Pro" panose="020B0604020202020204" charset="0"/>
              </a:rPr>
              <a:t>Accuracy Evaluation:</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Manual review of 100 random comments per sentiment class</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Neutral sentiment class: 60% accuracy</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Positive sentiment class: 80% accuracy</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Negative sentiment class: 100% accuracy</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pic>
        <p:nvPicPr>
          <p:cNvPr id="2" name="Picture 2">
            <a:extLst>
              <a:ext uri="{FF2B5EF4-FFF2-40B4-BE49-F238E27FC236}">
                <a16:creationId xmlns:a16="http://schemas.microsoft.com/office/drawing/2014/main" id="{7E236E7D-B92C-59B8-E237-FC86547189E8}"/>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29827"/>
          <a:stretch/>
        </p:blipFill>
        <p:spPr bwMode="auto">
          <a:xfrm>
            <a:off x="0" y="9343090"/>
            <a:ext cx="9144000" cy="3609340"/>
          </a:xfrm>
          <a:prstGeom prst="rect">
            <a:avLst/>
          </a:prstGeom>
          <a:noFill/>
          <a:extLst>
            <a:ext uri="{909E8E84-426E-40DD-AFC4-6F175D3DCCD1}">
              <a14:hiddenFill xmlns:a14="http://schemas.microsoft.com/office/drawing/2010/main">
                <a:solidFill>
                  <a:srgbClr val="FFFFFF"/>
                </a:solidFill>
              </a14:hiddenFill>
            </a:ext>
          </a:extLst>
        </p:spPr>
      </p:pic>
      <p:sp>
        <p:nvSpPr>
          <p:cNvPr id="467" name="Google Shape;467;p26"/>
          <p:cNvSpPr txBox="1">
            <a:spLocks noGrp="1"/>
          </p:cNvSpPr>
          <p:nvPr>
            <p:ph type="ctrTitle"/>
          </p:nvPr>
        </p:nvSpPr>
        <p:spPr>
          <a:xfrm>
            <a:off x="-9532663" y="183075"/>
            <a:ext cx="4586817"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Sentiment analysis</a:t>
            </a:r>
            <a:endParaRPr/>
          </a:p>
        </p:txBody>
      </p:sp>
      <p:sp>
        <p:nvSpPr>
          <p:cNvPr id="9" name="Google Shape;466;p26">
            <a:extLst>
              <a:ext uri="{FF2B5EF4-FFF2-40B4-BE49-F238E27FC236}">
                <a16:creationId xmlns:a16="http://schemas.microsoft.com/office/drawing/2014/main" id="{E2083230-F531-94C8-1DE0-7AB1721BACA4}"/>
              </a:ext>
            </a:extLst>
          </p:cNvPr>
          <p:cNvSpPr txBox="1">
            <a:spLocks/>
          </p:cNvSpPr>
          <p:nvPr/>
        </p:nvSpPr>
        <p:spPr>
          <a:xfrm>
            <a:off x="-8680581" y="649063"/>
            <a:ext cx="3023536" cy="146421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2"/>
            <a:r>
              <a:rPr lang="en-US" sz="1200">
                <a:solidFill>
                  <a:schemeClr val="bg1"/>
                </a:solidFill>
                <a:latin typeface="Maven Pro" panose="020B0604020202020204" charset="0"/>
              </a:rPr>
              <a:t>Sentiment Analysis Method:</a:t>
            </a:r>
          </a:p>
          <a:p>
            <a:pPr marL="285750" lvl="2" indent="-285750">
              <a:buClr>
                <a:schemeClr val="lt1"/>
              </a:buClr>
              <a:buSzPts val="1200"/>
              <a:buFont typeface="Courier New" panose="02070309020205020404" pitchFamily="49" charset="0"/>
              <a:buChar char="o"/>
            </a:pPr>
            <a:r>
              <a:rPr lang="en-US" sz="1200" err="1">
                <a:solidFill>
                  <a:schemeClr val="bg1"/>
                </a:solidFill>
                <a:latin typeface="Maven Pro" panose="020B0604020202020204" charset="0"/>
              </a:rPr>
              <a:t>TextBlob</a:t>
            </a:r>
            <a:r>
              <a:rPr lang="en-US" sz="1200">
                <a:solidFill>
                  <a:schemeClr val="bg1"/>
                </a:solidFill>
                <a:latin typeface="Maven Pro" panose="020B0604020202020204" charset="0"/>
              </a:rPr>
              <a:t> library with </a:t>
            </a:r>
            <a:r>
              <a:rPr lang="en-US" sz="1200" err="1">
                <a:solidFill>
                  <a:schemeClr val="bg1"/>
                </a:solidFill>
                <a:latin typeface="Maven Pro" panose="020B0604020202020204" charset="0"/>
              </a:rPr>
              <a:t>PatternAnalyzer</a:t>
            </a:r>
            <a:r>
              <a:rPr lang="en-US" sz="1200">
                <a:solidFill>
                  <a:schemeClr val="bg1"/>
                </a:solidFill>
                <a:latin typeface="Maven Pro" panose="020B0604020202020204" charset="0"/>
              </a:rPr>
              <a:t> for efficiency in handling formal text</a:t>
            </a:r>
          </a:p>
          <a:p>
            <a:pPr marL="285750" lvl="2"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Positive if score &gt; 0, Negative if score &lt; 0</a:t>
            </a:r>
          </a:p>
          <a:p>
            <a:pPr marL="457200" indent="-304800">
              <a:buClr>
                <a:schemeClr val="lt1"/>
              </a:buClr>
              <a:buSzPts val="1200"/>
              <a:buFont typeface="Arial" panose="020B0604020202020204" pitchFamily="34" charset="0"/>
              <a:buChar char="•"/>
            </a:pPr>
            <a:endParaRPr lang="en-US" sz="1200">
              <a:solidFill>
                <a:schemeClr val="bg1"/>
              </a:solidFill>
              <a:latin typeface="Maven Pro" panose="020B0604020202020204" charset="0"/>
            </a:endParaRPr>
          </a:p>
        </p:txBody>
      </p:sp>
      <p:sp>
        <p:nvSpPr>
          <p:cNvPr id="3" name="Google Shape;466;p26">
            <a:extLst>
              <a:ext uri="{FF2B5EF4-FFF2-40B4-BE49-F238E27FC236}">
                <a16:creationId xmlns:a16="http://schemas.microsoft.com/office/drawing/2014/main" id="{085F35B4-FE05-230A-787C-A6C6AF7ECD3B}"/>
              </a:ext>
            </a:extLst>
          </p:cNvPr>
          <p:cNvSpPr txBox="1">
            <a:spLocks/>
          </p:cNvSpPr>
          <p:nvPr/>
        </p:nvSpPr>
        <p:spPr>
          <a:xfrm>
            <a:off x="3387425" y="-3900304"/>
            <a:ext cx="3023536" cy="135245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lt1"/>
              </a:buClr>
              <a:buSzPts val="1200"/>
            </a:pPr>
            <a:r>
              <a:rPr lang="en-US" sz="1200">
                <a:solidFill>
                  <a:schemeClr val="bg1"/>
                </a:solidFill>
                <a:latin typeface="Maven Pro" panose="020B0604020202020204" charset="0"/>
              </a:rPr>
              <a:t>Observations and Challenges:</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Positive sentiment dominant.</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Challenges with informal language and sarcasm</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Abbreviations like 'fab' affecting accuracy</a:t>
            </a:r>
          </a:p>
        </p:txBody>
      </p:sp>
      <p:sp>
        <p:nvSpPr>
          <p:cNvPr id="4" name="Google Shape;466;p26">
            <a:extLst>
              <a:ext uri="{FF2B5EF4-FFF2-40B4-BE49-F238E27FC236}">
                <a16:creationId xmlns:a16="http://schemas.microsoft.com/office/drawing/2014/main" id="{DE403C80-CE82-D6A8-F2F4-9A188907CB3B}"/>
              </a:ext>
            </a:extLst>
          </p:cNvPr>
          <p:cNvSpPr txBox="1">
            <a:spLocks/>
          </p:cNvSpPr>
          <p:nvPr/>
        </p:nvSpPr>
        <p:spPr>
          <a:xfrm>
            <a:off x="15928802" y="642806"/>
            <a:ext cx="3023536" cy="179949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lt1"/>
              </a:buClr>
              <a:buSzPts val="1200"/>
            </a:pPr>
            <a:r>
              <a:rPr lang="en-US" sz="1200">
                <a:solidFill>
                  <a:schemeClr val="bg1"/>
                </a:solidFill>
                <a:latin typeface="Maven Pro" panose="020B0604020202020204" charset="0"/>
              </a:rPr>
              <a:t>Accuracy Evaluation:</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Manual review of 100 random comments per sentiment class</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Neutral sentiment class: 60% accuracy</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Positive sentiment class: 80% accuracy</a:t>
            </a:r>
          </a:p>
          <a:p>
            <a:pPr marL="285750" indent="-285750">
              <a:buClr>
                <a:schemeClr val="lt1"/>
              </a:buClr>
              <a:buSzPts val="1200"/>
              <a:buFont typeface="Courier New" panose="02070309020205020404" pitchFamily="49" charset="0"/>
              <a:buChar char="o"/>
            </a:pPr>
            <a:r>
              <a:rPr lang="en-US" sz="1200">
                <a:solidFill>
                  <a:schemeClr val="bg1"/>
                </a:solidFill>
                <a:latin typeface="Maven Pro" panose="020B0604020202020204" charset="0"/>
              </a:rPr>
              <a:t>Negative sentiment class: 100% accuracy</a:t>
            </a:r>
          </a:p>
        </p:txBody>
      </p:sp>
      <p:pic>
        <p:nvPicPr>
          <p:cNvPr id="5" name="Picture 4" descr="A hand holding a thumb down&#10;&#10;Description automatically generated">
            <a:extLst>
              <a:ext uri="{FF2B5EF4-FFF2-40B4-BE49-F238E27FC236}">
                <a16:creationId xmlns:a16="http://schemas.microsoft.com/office/drawing/2014/main" id="{68841822-CC50-0014-93FA-8BF87FF8A777}"/>
              </a:ext>
            </a:extLst>
          </p:cNvPr>
          <p:cNvPicPr>
            <a:picLocks noChangeAspect="1"/>
          </p:cNvPicPr>
          <p:nvPr/>
        </p:nvPicPr>
        <p:blipFill>
          <a:blip r:embed="rId4"/>
          <a:stretch>
            <a:fillRect/>
          </a:stretch>
        </p:blipFill>
        <p:spPr>
          <a:xfrm>
            <a:off x="-2222968" y="3797956"/>
            <a:ext cx="1097279" cy="1097279"/>
          </a:xfrm>
          <a:prstGeom prst="rect">
            <a:avLst/>
          </a:prstGeom>
        </p:spPr>
      </p:pic>
      <p:pic>
        <p:nvPicPr>
          <p:cNvPr id="6" name="Picture 5" descr="A hand with thumb up and a speech bubble&#10;&#10;Description automatically generated">
            <a:extLst>
              <a:ext uri="{FF2B5EF4-FFF2-40B4-BE49-F238E27FC236}">
                <a16:creationId xmlns:a16="http://schemas.microsoft.com/office/drawing/2014/main" id="{DD8B0F36-DD64-EDB3-1116-AF470706C3AD}"/>
              </a:ext>
            </a:extLst>
          </p:cNvPr>
          <p:cNvPicPr>
            <a:picLocks noChangeAspect="1"/>
          </p:cNvPicPr>
          <p:nvPr/>
        </p:nvPicPr>
        <p:blipFill>
          <a:blip r:embed="rId5"/>
          <a:stretch>
            <a:fillRect/>
          </a:stretch>
        </p:blipFill>
        <p:spPr>
          <a:xfrm>
            <a:off x="-2222967" y="0"/>
            <a:ext cx="1097279" cy="1097279"/>
          </a:xfrm>
          <a:prstGeom prst="rect">
            <a:avLst/>
          </a:prstGeom>
        </p:spPr>
      </p:pic>
      <p:sp>
        <p:nvSpPr>
          <p:cNvPr id="7" name="Google Shape;606;p30">
            <a:extLst>
              <a:ext uri="{FF2B5EF4-FFF2-40B4-BE49-F238E27FC236}">
                <a16:creationId xmlns:a16="http://schemas.microsoft.com/office/drawing/2014/main" id="{F3065CF4-DD06-5E97-D6DC-E0E851ACB31E}"/>
              </a:ext>
            </a:extLst>
          </p:cNvPr>
          <p:cNvSpPr txBox="1">
            <a:spLocks/>
          </p:cNvSpPr>
          <p:nvPr/>
        </p:nvSpPr>
        <p:spPr>
          <a:xfrm>
            <a:off x="1269999" y="-1358031"/>
            <a:ext cx="6197601" cy="1262381"/>
          </a:xfrm>
          <a:prstGeom prst="rect">
            <a:avLst/>
          </a:prstGeom>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0" indent="0" algn="just">
              <a:buFont typeface="Livvic Light"/>
              <a:buNone/>
            </a:pPr>
            <a:r>
              <a:rPr lang="en-US" sz="1400"/>
              <a:t>‘A very comfortable Hotel in mid Manhattan. Ideal location with most attractions within easy walking distance. Probably the most helpful and friendly doormen outside of </a:t>
            </a:r>
            <a:r>
              <a:rPr lang="en-US" sz="1400" err="1"/>
              <a:t>Dubai.Rooms</a:t>
            </a:r>
            <a:r>
              <a:rPr lang="en-US" sz="1400"/>
              <a:t> very comfortable indeed', "There are many good things about this Hotel but unfortunately our stay had a couple of bad experiences.”’</a:t>
            </a:r>
          </a:p>
        </p:txBody>
      </p:sp>
      <p:sp>
        <p:nvSpPr>
          <p:cNvPr id="8" name="Google Shape;606;p30">
            <a:extLst>
              <a:ext uri="{FF2B5EF4-FFF2-40B4-BE49-F238E27FC236}">
                <a16:creationId xmlns:a16="http://schemas.microsoft.com/office/drawing/2014/main" id="{0EABB92F-ECF0-1405-AD25-6C677055E476}"/>
              </a:ext>
            </a:extLst>
          </p:cNvPr>
          <p:cNvSpPr txBox="1">
            <a:spLocks/>
          </p:cNvSpPr>
          <p:nvPr/>
        </p:nvSpPr>
        <p:spPr>
          <a:xfrm>
            <a:off x="1269999" y="5247370"/>
            <a:ext cx="6197601" cy="1162755"/>
          </a:xfrm>
          <a:prstGeom prst="rect">
            <a:avLst/>
          </a:prstGeom>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r>
              <a:rPr lang="en-US"/>
              <a:t>‘What a BAD experience in a 4-star hotel. They have to be stripped of at least 1 star. I always stay at 4- or 5-star hotel, since 4-star hotel can feel like 5-stars or 3-stars. This was supposed to be a romantic Valentine getaway. I was coming by car. There was nobody at the front or sides door to help me with my car or luggage.’</a:t>
            </a:r>
          </a:p>
        </p:txBody>
      </p:sp>
      <p:pic>
        <p:nvPicPr>
          <p:cNvPr id="10" name="Picture 9" descr="A group of hands with thumbs up and down symbols&#10;&#10;Description automatically generated">
            <a:extLst>
              <a:ext uri="{FF2B5EF4-FFF2-40B4-BE49-F238E27FC236}">
                <a16:creationId xmlns:a16="http://schemas.microsoft.com/office/drawing/2014/main" id="{1C39F5D6-F7DC-8BCF-6A68-5BB6B23060F8}"/>
              </a:ext>
            </a:extLst>
          </p:cNvPr>
          <p:cNvPicPr>
            <a:picLocks noChangeAspect="1"/>
          </p:cNvPicPr>
          <p:nvPr/>
        </p:nvPicPr>
        <p:blipFill>
          <a:blip r:embed="rId6"/>
          <a:stretch>
            <a:fillRect/>
          </a:stretch>
        </p:blipFill>
        <p:spPr>
          <a:xfrm>
            <a:off x="10145690" y="1816427"/>
            <a:ext cx="1251755" cy="1251755"/>
          </a:xfrm>
          <a:prstGeom prst="rect">
            <a:avLst/>
          </a:prstGeom>
        </p:spPr>
      </p:pic>
      <p:sp>
        <p:nvSpPr>
          <p:cNvPr id="11" name="Google Shape;606;p30">
            <a:extLst>
              <a:ext uri="{FF2B5EF4-FFF2-40B4-BE49-F238E27FC236}">
                <a16:creationId xmlns:a16="http://schemas.microsoft.com/office/drawing/2014/main" id="{3704B36F-26B3-C415-B0DE-18DB687D1955}"/>
              </a:ext>
            </a:extLst>
          </p:cNvPr>
          <p:cNvSpPr txBox="1">
            <a:spLocks/>
          </p:cNvSpPr>
          <p:nvPr/>
        </p:nvSpPr>
        <p:spPr>
          <a:xfrm>
            <a:off x="-6474929" y="1816427"/>
            <a:ext cx="6185370" cy="1262381"/>
          </a:xfrm>
          <a:prstGeom prst="rect">
            <a:avLst/>
          </a:prstGeom>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000000"/>
              </a:buClr>
              <a:buSzPts val="1000"/>
              <a:buFont typeface="Maven Pro"/>
              <a:buNone/>
              <a:defRPr sz="1400" b="0" i="0" u="none" strike="noStrike" cap="none">
                <a:solidFill>
                  <a:schemeClr val="lt1"/>
                </a:solidFill>
                <a:latin typeface="Maven Pro"/>
                <a:ea typeface="Maven Pro"/>
                <a:cs typeface="Maven Pro"/>
                <a:sym typeface="Maven Pro"/>
              </a:defRPr>
            </a:lvl1pPr>
            <a:lvl2pPr marL="914400" marR="0" lvl="1"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2pPr>
            <a:lvl3pPr marL="1371600" marR="0" lvl="2"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3pPr>
            <a:lvl4pPr marL="1828800" marR="0" lvl="3"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4pPr>
            <a:lvl5pPr marL="2286000" marR="0" lvl="4"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5pPr>
            <a:lvl6pPr marL="2743200" marR="0" lvl="5"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6pPr>
            <a:lvl7pPr marL="3200400" marR="0" lvl="6"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7pPr>
            <a:lvl8pPr marL="3657600" marR="0" lvl="7"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8pPr>
            <a:lvl9pPr marL="4114800" marR="0" lvl="8" indent="-317500" algn="ctr" rtl="0">
              <a:lnSpc>
                <a:spcPct val="100000"/>
              </a:lnSpc>
              <a:spcBef>
                <a:spcPts val="0"/>
              </a:spcBef>
              <a:spcAft>
                <a:spcPts val="0"/>
              </a:spcAft>
              <a:buClr>
                <a:srgbClr val="000000"/>
              </a:buClr>
              <a:buSzPts val="1000"/>
              <a:buFont typeface="Maven Pro"/>
              <a:buNone/>
              <a:defRPr sz="1000" b="0" i="0" u="none" strike="noStrike" cap="none">
                <a:solidFill>
                  <a:srgbClr val="000000"/>
                </a:solidFill>
                <a:latin typeface="Maven Pro"/>
                <a:ea typeface="Maven Pro"/>
                <a:cs typeface="Maven Pro"/>
                <a:sym typeface="Maven Pro"/>
              </a:defRPr>
            </a:lvl9pPr>
          </a:lstStyle>
          <a:p>
            <a:pPr marL="0" indent="0" algn="just"/>
            <a:r>
              <a:rPr lang="en-US"/>
              <a:t>'I got jewelry stolen from the room!!!!!!!Bad customer service', 'After an attempted break-in of our room, management totally dropped the ball, failing to call the police and follow up with us once we returned home. I would not trust them again.', 'Cannot be beaten for comfort, customer service and location.’</a:t>
            </a:r>
          </a:p>
        </p:txBody>
      </p:sp>
    </p:spTree>
    <p:extLst>
      <p:ext uri="{BB962C8B-B14F-4D97-AF65-F5344CB8AC3E}">
        <p14:creationId xmlns:p14="http://schemas.microsoft.com/office/powerpoint/2010/main" val="3041355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nodeType="withEffect">
                                  <p:stCondLst>
                                    <p:cond delay="0"/>
                                  </p:stCondLst>
                                  <p:childTnLst>
                                    <p:animMotion origin="layout" path="M -3.88889E-6 -1.48148E-6 L 0.25 -1.48148E-6 " pathEditMode="relative" rAng="0" ptsTypes="AA">
                                      <p:cBhvr>
                                        <p:cTn id="6" dur="500" fill="hold"/>
                                        <p:tgtEl>
                                          <p:spTgt spid="6"/>
                                        </p:tgtEl>
                                        <p:attrNameLst>
                                          <p:attrName>ppt_x</p:attrName>
                                          <p:attrName>ppt_y</p:attrName>
                                        </p:attrNameLst>
                                      </p:cBhvr>
                                      <p:rCtr x="12500" y="0"/>
                                    </p:animMotion>
                                  </p:childTnLst>
                                </p:cTn>
                              </p:par>
                            </p:childTnLst>
                          </p:cTn>
                        </p:par>
                        <p:par>
                          <p:cTn id="7" fill="hold">
                            <p:stCondLst>
                              <p:cond delay="500"/>
                            </p:stCondLst>
                            <p:childTnLst>
                              <p:par>
                                <p:cTn id="8" presetID="42" presetClass="path" presetSubtype="0" accel="50000" decel="50000" fill="hold" grpId="0" nodeType="afterEffect">
                                  <p:stCondLst>
                                    <p:cond delay="0"/>
                                  </p:stCondLst>
                                  <p:childTnLst>
                                    <p:animMotion origin="layout" path="M 2.22222E-6 -6.17284E-7 L 2.22222E-6 0.28889 " pathEditMode="relative" rAng="0" ptsTypes="AA">
                                      <p:cBhvr>
                                        <p:cTn id="9" dur="500" fill="hold"/>
                                        <p:tgtEl>
                                          <p:spTgt spid="7"/>
                                        </p:tgtEl>
                                        <p:attrNameLst>
                                          <p:attrName>ppt_x</p:attrName>
                                          <p:attrName>ppt_y</p:attrName>
                                        </p:attrNameLst>
                                      </p:cBhvr>
                                      <p:rCtr x="0" y="14444"/>
                                    </p:animMotion>
                                  </p:childTnLst>
                                </p:cTn>
                              </p:par>
                            </p:childTnLst>
                          </p:cTn>
                        </p:par>
                        <p:par>
                          <p:cTn id="10" fill="hold">
                            <p:stCondLst>
                              <p:cond delay="1000"/>
                            </p:stCondLst>
                            <p:childTnLst>
                              <p:par>
                                <p:cTn id="11" presetID="35" presetClass="path" presetSubtype="0" accel="50000" decel="50000" fill="hold" nodeType="afterEffect">
                                  <p:stCondLst>
                                    <p:cond delay="0"/>
                                  </p:stCondLst>
                                  <p:childTnLst>
                                    <p:animMotion origin="layout" path="M -0.01632 -1.35802E-6 L -0.25 -1.35802E-6 " pathEditMode="relative" rAng="0" ptsTypes="AA">
                                      <p:cBhvr>
                                        <p:cTn id="12" dur="500" fill="hold"/>
                                        <p:tgtEl>
                                          <p:spTgt spid="10"/>
                                        </p:tgtEl>
                                        <p:attrNameLst>
                                          <p:attrName>ppt_x</p:attrName>
                                          <p:attrName>ppt_y</p:attrName>
                                        </p:attrNameLst>
                                      </p:cBhvr>
                                      <p:rCtr x="-11684" y="0"/>
                                    </p:animMotion>
                                  </p:childTnLst>
                                </p:cTn>
                              </p:par>
                            </p:childTnLst>
                          </p:cTn>
                        </p:par>
                        <p:par>
                          <p:cTn id="13" fill="hold">
                            <p:stCondLst>
                              <p:cond delay="1500"/>
                            </p:stCondLst>
                            <p:childTnLst>
                              <p:par>
                                <p:cTn id="14" presetID="63" presetClass="path" presetSubtype="0" accel="50000" decel="50000" fill="hold" grpId="0" nodeType="afterEffect">
                                  <p:stCondLst>
                                    <p:cond delay="0"/>
                                  </p:stCondLst>
                                  <p:childTnLst>
                                    <p:animMotion origin="layout" path="M 1.66667E-6 2.71605E-6 L 0.84722 0.0037 " pathEditMode="relative" rAng="0" ptsTypes="AA">
                                      <p:cBhvr>
                                        <p:cTn id="15" dur="500" fill="hold"/>
                                        <p:tgtEl>
                                          <p:spTgt spid="11"/>
                                        </p:tgtEl>
                                        <p:attrNameLst>
                                          <p:attrName>ppt_x</p:attrName>
                                          <p:attrName>ppt_y</p:attrName>
                                        </p:attrNameLst>
                                      </p:cBhvr>
                                      <p:rCtr x="42361" y="185"/>
                                    </p:animMotion>
                                  </p:childTnLst>
                                </p:cTn>
                              </p:par>
                            </p:childTnLst>
                          </p:cTn>
                        </p:par>
                        <p:par>
                          <p:cTn id="16" fill="hold">
                            <p:stCondLst>
                              <p:cond delay="2000"/>
                            </p:stCondLst>
                            <p:childTnLst>
                              <p:par>
                                <p:cTn id="17" presetID="63" presetClass="path" presetSubtype="0" accel="50000" decel="50000" fill="hold" nodeType="afterEffect">
                                  <p:stCondLst>
                                    <p:cond delay="0"/>
                                  </p:stCondLst>
                                  <p:childTnLst>
                                    <p:animMotion origin="layout" path="M -3.88889E-6 -4.5679E-6 L 0.25 -4.5679E-6 " pathEditMode="relative" rAng="0" ptsTypes="AA">
                                      <p:cBhvr>
                                        <p:cTn id="18" dur="500" fill="hold"/>
                                        <p:tgtEl>
                                          <p:spTgt spid="5"/>
                                        </p:tgtEl>
                                        <p:attrNameLst>
                                          <p:attrName>ppt_x</p:attrName>
                                          <p:attrName>ppt_y</p:attrName>
                                        </p:attrNameLst>
                                      </p:cBhvr>
                                      <p:rCtr x="12500" y="0"/>
                                    </p:animMotion>
                                  </p:childTnLst>
                                </p:cTn>
                              </p:par>
                            </p:childTnLst>
                          </p:cTn>
                        </p:par>
                        <p:par>
                          <p:cTn id="19" fill="hold">
                            <p:stCondLst>
                              <p:cond delay="2500"/>
                            </p:stCondLst>
                            <p:childTnLst>
                              <p:par>
                                <p:cTn id="20" presetID="64" presetClass="path" presetSubtype="0" accel="50000" decel="50000" fill="hold" grpId="0" nodeType="afterEffect">
                                  <p:stCondLst>
                                    <p:cond delay="0"/>
                                  </p:stCondLst>
                                  <p:childTnLst>
                                    <p:animMotion origin="layout" path="M 2.22222E-6 1.48148E-6 L -0.00104 -0.31512 " pathEditMode="relative" rAng="0" ptsTypes="AA">
                                      <p:cBhvr>
                                        <p:cTn id="21" dur="500" fill="hold"/>
                                        <p:tgtEl>
                                          <p:spTgt spid="8"/>
                                        </p:tgtEl>
                                        <p:attrNameLst>
                                          <p:attrName>ppt_x</p:attrName>
                                          <p:attrName>ppt_y</p:attrName>
                                        </p:attrNameLst>
                                      </p:cBhvr>
                                      <p:rCtr x="-52" y="-157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1" grpId="0" animBg="1"/>
    </p:bldLst>
  </p:timing>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2291</Words>
  <Application>Microsoft Office PowerPoint</Application>
  <PresentationFormat>On-screen Show (16:9)</PresentationFormat>
  <Paragraphs>246</Paragraphs>
  <Slides>38</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Livvic Light</vt:lpstr>
      <vt:lpstr>Oswald</vt:lpstr>
      <vt:lpstr>Fira Sans Condensed Medium</vt:lpstr>
      <vt:lpstr>Share Tech</vt:lpstr>
      <vt:lpstr>Nunito Light</vt:lpstr>
      <vt:lpstr>Maven Pro</vt:lpstr>
      <vt:lpstr>Courier New</vt:lpstr>
      <vt:lpstr>Arial</vt:lpstr>
      <vt:lpstr>Data Science Consulting by Slidesgo</vt:lpstr>
      <vt:lpstr>Natural Language Processing</vt:lpstr>
      <vt:lpstr>TABLE OF CONTENTS</vt:lpstr>
      <vt:lpstr>INTRODUCTION</vt:lpstr>
      <vt:lpstr>Project Overview</vt:lpstr>
      <vt:lpstr>Dataset</vt:lpstr>
      <vt:lpstr>Data Science Process Flow</vt:lpstr>
      <vt:lpstr>SENTIMENT ANALYSIS</vt:lpstr>
      <vt:lpstr>Sentiment analysis</vt:lpstr>
      <vt:lpstr>Sentiment analysis</vt:lpstr>
      <vt:lpstr>PowerPoint Presentation</vt:lpstr>
      <vt:lpstr>EXTRACTING COMMENT TOPIC THEMES</vt:lpstr>
      <vt:lpstr>Exploring Positive and Negative Reviews</vt:lpstr>
      <vt:lpstr>Word cloud for positive comments</vt:lpstr>
      <vt:lpstr>Word cloud for positive comments</vt:lpstr>
      <vt:lpstr>PowerPoint Presentation</vt:lpstr>
      <vt:lpstr>PowerPoint Presentation</vt:lpstr>
      <vt:lpstr>Taking A Subset For Training</vt:lpstr>
      <vt:lpstr>Splitting Reviews Into Phrases/Sentences</vt:lpstr>
      <vt:lpstr>Method 1: Hand-Curated Word List</vt:lpstr>
      <vt:lpstr>PowerPoint Presentation</vt:lpstr>
      <vt:lpstr>PowerPoint Presentation</vt:lpstr>
      <vt:lpstr>PowerPoint Presentation</vt:lpstr>
      <vt:lpstr>Method 2: LDA-based Training Data Curation</vt:lpstr>
      <vt:lpstr>PowerPoint Presentation</vt:lpstr>
      <vt:lpstr>PowerPoint Presentation</vt:lpstr>
      <vt:lpstr>PowerPoint Presentation</vt:lpstr>
      <vt:lpstr>PowerPoint Presentation</vt:lpstr>
      <vt:lpstr>PowerPoint Presentation</vt:lpstr>
      <vt:lpstr>PowerPoint Presentation</vt:lpstr>
      <vt:lpstr>Multinomial Naïve Bayes Model</vt:lpstr>
      <vt:lpstr>Logistic Regression Model</vt:lpstr>
      <vt:lpstr>K-Nearest Neighbor</vt:lpstr>
      <vt:lpstr>K-Nearest Neighbor</vt:lpstr>
      <vt:lpstr>PowerPoint Presentation</vt:lpstr>
      <vt:lpstr>PowerPoint Presentation</vt:lpstr>
      <vt:lpstr>Splitting Reviews Into Phrases/Sentences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Processing</dc:title>
  <cp:lastModifiedBy>ASUS</cp:lastModifiedBy>
  <cp:revision>4</cp:revision>
  <dcterms:modified xsi:type="dcterms:W3CDTF">2024-08-04T12:54:25Z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1a6c3db-1667-4f49-995a-8b9973972958_Enabled">
    <vt:lpwstr>true</vt:lpwstr>
  </property>
  <property fmtid="{D5CDD505-2E9C-101B-9397-08002B2CF9AE}" pid="3" name="MSIP_Label_51a6c3db-1667-4f49-995a-8b9973972958_SetDate">
    <vt:lpwstr>2024-05-14T09:06:13Z</vt:lpwstr>
  </property>
  <property fmtid="{D5CDD505-2E9C-101B-9397-08002B2CF9AE}" pid="4" name="MSIP_Label_51a6c3db-1667-4f49-995a-8b9973972958_Method">
    <vt:lpwstr>Standard</vt:lpwstr>
  </property>
  <property fmtid="{D5CDD505-2E9C-101B-9397-08002B2CF9AE}" pid="5" name="MSIP_Label_51a6c3db-1667-4f49-995a-8b9973972958_Name">
    <vt:lpwstr>UTS-Internal</vt:lpwstr>
  </property>
  <property fmtid="{D5CDD505-2E9C-101B-9397-08002B2CF9AE}" pid="6" name="MSIP_Label_51a6c3db-1667-4f49-995a-8b9973972958_SiteId">
    <vt:lpwstr>e8911c26-cf9f-4a9c-878e-527807be8791</vt:lpwstr>
  </property>
  <property fmtid="{D5CDD505-2E9C-101B-9397-08002B2CF9AE}" pid="7" name="MSIP_Label_51a6c3db-1667-4f49-995a-8b9973972958_ActionId">
    <vt:lpwstr>8815ef05-c507-4a40-bf90-8c7a0f111d92</vt:lpwstr>
  </property>
  <property fmtid="{D5CDD505-2E9C-101B-9397-08002B2CF9AE}" pid="8" name="MSIP_Label_51a6c3db-1667-4f49-995a-8b9973972958_ContentBits">
    <vt:lpwstr>0</vt:lpwstr>
  </property>
</Properties>
</file>

<file path=docProps/thumbnail.jpeg>
</file>